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comments/comment7.xml" ContentType="application/vnd.openxmlformats-officedocument.presentationml.comment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comments/comment5.xml" ContentType="application/vnd.openxmlformats-officedocument.presentationml.comments+xml"/>
  <Override PartName="/ppt/comments/comment6.xml" ContentType="application/vnd.openxmlformats-officedocument.presentationml.comment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comments/comment3.xml" ContentType="application/vnd.openxmlformats-officedocument.presentationml.comments+xml"/>
  <Override PartName="/ppt/comments/comment4.xml" ContentType="application/vnd.openxmlformats-officedocument.presentationml.comment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embeddedFontLst>
    <p:embeddedFont>
      <p:font typeface="Cambria" pitchFamily="18" charset="0"/>
      <p:regular r:id="rId14"/>
      <p:bold r:id="rId15"/>
      <p:italic r:id="rId16"/>
      <p:boldItalic r:id="rId17"/>
    </p:embeddedFont>
    <p:embeddedFont>
      <p:font typeface="Calibri" pitchFamily="34" charset="0"/>
      <p:regular r:id="rId18"/>
      <p:bold r:id="rId19"/>
      <p:italic r:id="rId20"/>
      <p:boldItalic r:id="rId21"/>
    </p:embeddedFont>
    <p:embeddedFont>
      <p:font typeface="Arial Narrow"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qxpNQ/1EuzHLpfnvRogejGF5Z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Beyschlag"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26T15:01:29.782" idx="1">
    <p:pos x="5181" y="974"/>
    <p:text>This space can be filled with a photo of your school</p:text>
    <p:extLst>
      <p:ext uri="{C676402C-5697-4E1C-873F-D02D1690AC5C}">
        <p15:threadingInfo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ltfNZ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26T15:01:29.782" idx="2">
    <p:pos x="5181" y="974"/>
    <p:text>This space can be filled with a photo of your school</p:text>
    <p:extLst>
      <p:ext uri="{C676402C-5697-4E1C-873F-D02D1690AC5C}">
        <p15:threadingInfo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ltfNZ8"/>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5-26T15:01:29.782" idx="3">
    <p:pos x="5181" y="974"/>
    <p:text>This space can be filled with a photo of your school</p:text>
    <p:extLst>
      <p:ext uri="{C676402C-5697-4E1C-873F-D02D1690AC5C}">
        <p15:threadingInfo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ltfNZ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5-26T15:01:29.782" idx="4">
    <p:pos x="5181" y="974"/>
    <p:text>This space can be filled with a photo of your school</p:text>
    <p:extLst>
      <p:ext uri="{C676402C-5697-4E1C-873F-D02D1690AC5C}">
        <p15:threadingInfo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ltfNaA"/>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5-26T15:01:29.782" idx="5">
    <p:pos x="5181" y="974"/>
    <p:text>This space can be filled with a photo of your school</p:text>
    <p:extLst>
      <p:ext uri="{C676402C-5697-4E1C-873F-D02D1690AC5C}">
        <p15:threadingInfo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ltfNZw"/>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5-26T15:01:29.782" idx="6">
    <p:pos x="5181" y="974"/>
    <p:text>This space can be filled with a photo of your school</p:text>
    <p:extLst>
      <p:ext uri="{C676402C-5697-4E1C-873F-D02D1690AC5C}">
        <p15:threadingInfo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ltfNaI"/>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5-26T15:01:29.782" idx="7">
    <p:pos x="5181" y="974"/>
    <p:text>This space can be filled with a photo of your school</p:text>
    <p:extLst>
      <p:ext uri="{C676402C-5697-4E1C-873F-D02D1690AC5C}">
        <p15:threadingInfo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ltfNa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l-SI"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 name="Google Shape;3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school" type="title">
  <p:cSld name="TITLE">
    <p:spTree>
      <p:nvGrpSpPr>
        <p:cNvPr id="1" name="Shape 14"/>
        <p:cNvGrpSpPr/>
        <p:nvPr/>
      </p:nvGrpSpPr>
      <p:grpSpPr>
        <a:xfrm>
          <a:off x="0" y="0"/>
          <a:ext cx="0" cy="0"/>
          <a:chOff x="0" y="0"/>
          <a:chExt cx="0" cy="0"/>
        </a:xfrm>
      </p:grpSpPr>
      <p:sp>
        <p:nvSpPr>
          <p:cNvPr id="15" name="Google Shape;15;p13"/>
          <p:cNvSpPr txBox="1">
            <a:spLocks noGrp="1"/>
          </p:cNvSpPr>
          <p:nvPr>
            <p:ph type="ctrTitle"/>
          </p:nvPr>
        </p:nvSpPr>
        <p:spPr>
          <a:xfrm>
            <a:off x="160491" y="978013"/>
            <a:ext cx="6858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Cambria"/>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3"/>
          <p:cNvSpPr txBox="1">
            <a:spLocks noGrp="1"/>
          </p:cNvSpPr>
          <p:nvPr>
            <p:ph type="subTitle" idx="1"/>
          </p:nvPr>
        </p:nvSpPr>
        <p:spPr>
          <a:xfrm>
            <a:off x="160491" y="3244557"/>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1800"/>
              <a:buNone/>
              <a:defRPr sz="1800">
                <a:solidFill>
                  <a:schemeClr val="lt1"/>
                </a:solidFill>
                <a:latin typeface="Cambria"/>
                <a:ea typeface="Cambria"/>
                <a:cs typeface="Cambria"/>
                <a:sym typeface="Cambria"/>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 name="Google Shape;17;p13"/>
          <p:cNvSpPr txBox="1"/>
          <p:nvPr/>
        </p:nvSpPr>
        <p:spPr>
          <a:xfrm>
            <a:off x="9487759" y="-247507"/>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 name="Google Shape;18;p13"/>
          <p:cNvPicPr preferRelativeResize="0"/>
          <p:nvPr/>
        </p:nvPicPr>
        <p:blipFill rotWithShape="1">
          <a:blip r:embed="rId2">
            <a:alphaModFix/>
          </a:blip>
          <a:srcRect/>
          <a:stretch/>
        </p:blipFill>
        <p:spPr>
          <a:xfrm>
            <a:off x="270956" y="347631"/>
            <a:ext cx="1862328" cy="310896"/>
          </a:xfrm>
          <a:prstGeom prst="rect">
            <a:avLst/>
          </a:prstGeom>
          <a:noFill/>
          <a:ln>
            <a:noFill/>
          </a:ln>
        </p:spPr>
      </p:pic>
      <p:pic>
        <p:nvPicPr>
          <p:cNvPr id="19" name="Google Shape;19;p13"/>
          <p:cNvPicPr preferRelativeResize="0"/>
          <p:nvPr/>
        </p:nvPicPr>
        <p:blipFill rotWithShape="1">
          <a:blip r:embed="rId3">
            <a:alphaModFix/>
          </a:blip>
          <a:srcRect/>
          <a:stretch/>
        </p:blipFill>
        <p:spPr>
          <a:xfrm>
            <a:off x="0" y="6065083"/>
            <a:ext cx="9144000" cy="7929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s">
  <p:cSld name="Two contents">
    <p:spTree>
      <p:nvGrpSpPr>
        <p:cNvPr id="1" name="Shape 20"/>
        <p:cNvGrpSpPr/>
        <p:nvPr/>
      </p:nvGrpSpPr>
      <p:grpSpPr>
        <a:xfrm>
          <a:off x="0" y="0"/>
          <a:ext cx="0" cy="0"/>
          <a:chOff x="0" y="0"/>
          <a:chExt cx="0" cy="0"/>
        </a:xfrm>
      </p:grpSpPr>
      <p:sp>
        <p:nvSpPr>
          <p:cNvPr id="21" name="Google Shape;21;p14"/>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a:t>
            </a:fld>
            <a:endParaRPr/>
          </a:p>
        </p:txBody>
      </p:sp>
      <p:sp>
        <p:nvSpPr>
          <p:cNvPr id="22" name="Google Shape;22;p14"/>
          <p:cNvSpPr txBox="1">
            <a:spLocks noGrp="1"/>
          </p:cNvSpPr>
          <p:nvPr>
            <p:ph type="body" idx="1"/>
          </p:nvPr>
        </p:nvSpPr>
        <p:spPr>
          <a:xfrm>
            <a:off x="5016844" y="1825625"/>
            <a:ext cx="3498506"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14"/>
          <p:cNvSpPr txBox="1">
            <a:spLocks noGrp="1"/>
          </p:cNvSpPr>
          <p:nvPr>
            <p:ph type="body" idx="2"/>
          </p:nvPr>
        </p:nvSpPr>
        <p:spPr>
          <a:xfrm>
            <a:off x="1474573" y="1825625"/>
            <a:ext cx="3476368"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14"/>
          <p:cNvSpPr txBox="1">
            <a:spLocks noGrp="1"/>
          </p:cNvSpPr>
          <p:nvPr>
            <p:ph type="body" idx="3"/>
          </p:nvPr>
        </p:nvSpPr>
        <p:spPr>
          <a:xfrm>
            <a:off x="1474574" y="913109"/>
            <a:ext cx="7040776" cy="6236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accent1"/>
              </a:buClr>
              <a:buSzPts val="2200"/>
              <a:buNone/>
              <a:defRPr sz="2200">
                <a:solidFill>
                  <a:schemeClr val="accent1"/>
                </a:solidFill>
                <a:latin typeface="Cambria"/>
                <a:ea typeface="Cambria"/>
                <a:cs typeface="Cambria"/>
                <a:sym typeface="Cambria"/>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14"/>
          <p:cNvSpPr txBox="1">
            <a:spLocks noGrp="1"/>
          </p:cNvSpPr>
          <p:nvPr>
            <p:ph type="title"/>
          </p:nvPr>
        </p:nvSpPr>
        <p:spPr>
          <a:xfrm>
            <a:off x="1474573" y="166978"/>
            <a:ext cx="7040776" cy="8666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474573" y="166978"/>
            <a:ext cx="7040776" cy="8666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474573" y="1825625"/>
            <a:ext cx="7040776" cy="39722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15"/>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5">
            <a:alphaModFix/>
          </a:blip>
          <a:srcRect/>
          <a:stretch/>
        </p:blipFill>
        <p:spPr>
          <a:xfrm>
            <a:off x="3502" y="2411"/>
            <a:ext cx="9138466" cy="6853850"/>
          </a:xfrm>
          <a:prstGeom prst="rect">
            <a:avLst/>
          </a:prstGeom>
          <a:noFill/>
          <a:ln>
            <a:noFill/>
          </a:ln>
        </p:spPr>
      </p:pic>
      <p:sp>
        <p:nvSpPr>
          <p:cNvPr id="11" name="Google Shape;11;p12"/>
          <p:cNvSpPr txBox="1">
            <a:spLocks noGrp="1"/>
          </p:cNvSpPr>
          <p:nvPr>
            <p:ph type="title"/>
          </p:nvPr>
        </p:nvSpPr>
        <p:spPr>
          <a:xfrm>
            <a:off x="1474573" y="166978"/>
            <a:ext cx="7040776" cy="86669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2800"/>
              <a:buFont typeface="Cambria"/>
              <a:buNone/>
              <a:defRPr sz="2800" b="0" i="0" u="none" strike="noStrike" cap="none">
                <a:solidFill>
                  <a:schemeClr val="accent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2"/>
          <p:cNvSpPr txBox="1">
            <a:spLocks noGrp="1"/>
          </p:cNvSpPr>
          <p:nvPr>
            <p:ph type="body" idx="1"/>
          </p:nvPr>
        </p:nvSpPr>
        <p:spPr>
          <a:xfrm>
            <a:off x="1474573" y="1825625"/>
            <a:ext cx="7040776" cy="397220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0" i="0" u="none" strike="noStrike" cap="none">
                <a:solidFill>
                  <a:schemeClr val="lt1"/>
                </a:solidFill>
                <a:latin typeface="Calibri"/>
                <a:ea typeface="Calibri"/>
                <a:cs typeface="Calibri"/>
                <a:sym typeface="Calibri"/>
              </a:defRPr>
            </a:lvl1pPr>
            <a:lvl2pPr marL="0" marR="0" lvl="1" indent="0" algn="l" rtl="0">
              <a:spcBef>
                <a:spcPts val="0"/>
              </a:spcBef>
              <a:buNone/>
              <a:defRPr sz="1400" b="0" i="0" u="none" strike="noStrike" cap="none">
                <a:solidFill>
                  <a:schemeClr val="lt1"/>
                </a:solidFill>
                <a:latin typeface="Calibri"/>
                <a:ea typeface="Calibri"/>
                <a:cs typeface="Calibri"/>
                <a:sym typeface="Calibri"/>
              </a:defRPr>
            </a:lvl2pPr>
            <a:lvl3pPr marL="0" marR="0" lvl="2" indent="0" algn="l" rtl="0">
              <a:spcBef>
                <a:spcPts val="0"/>
              </a:spcBef>
              <a:buNone/>
              <a:defRPr sz="1400" b="0" i="0" u="none" strike="noStrike" cap="none">
                <a:solidFill>
                  <a:schemeClr val="lt1"/>
                </a:solidFill>
                <a:latin typeface="Calibri"/>
                <a:ea typeface="Calibri"/>
                <a:cs typeface="Calibri"/>
                <a:sym typeface="Calibri"/>
              </a:defRPr>
            </a:lvl3pPr>
            <a:lvl4pPr marL="0" marR="0" lvl="3" indent="0" algn="l" rtl="0">
              <a:spcBef>
                <a:spcPts val="0"/>
              </a:spcBef>
              <a:buNone/>
              <a:defRPr sz="1400" b="0" i="0" u="none" strike="noStrike" cap="none">
                <a:solidFill>
                  <a:schemeClr val="lt1"/>
                </a:solidFill>
                <a:latin typeface="Calibri"/>
                <a:ea typeface="Calibri"/>
                <a:cs typeface="Calibri"/>
                <a:sym typeface="Calibri"/>
              </a:defRPr>
            </a:lvl4pPr>
            <a:lvl5pPr marL="0" marR="0" lvl="4" indent="0" algn="l" rtl="0">
              <a:spcBef>
                <a:spcPts val="0"/>
              </a:spcBef>
              <a:buNone/>
              <a:defRPr sz="1400" b="0" i="0" u="none" strike="noStrike" cap="none">
                <a:solidFill>
                  <a:schemeClr val="lt1"/>
                </a:solidFill>
                <a:latin typeface="Calibri"/>
                <a:ea typeface="Calibri"/>
                <a:cs typeface="Calibri"/>
                <a:sym typeface="Calibri"/>
              </a:defRPr>
            </a:lvl5pPr>
            <a:lvl6pPr marL="0" marR="0" lvl="5" indent="0" algn="l" rtl="0">
              <a:spcBef>
                <a:spcPts val="0"/>
              </a:spcBef>
              <a:buNone/>
              <a:defRPr sz="1400" b="0" i="0" u="none" strike="noStrike" cap="none">
                <a:solidFill>
                  <a:schemeClr val="lt1"/>
                </a:solidFill>
                <a:latin typeface="Calibri"/>
                <a:ea typeface="Calibri"/>
                <a:cs typeface="Calibri"/>
                <a:sym typeface="Calibri"/>
              </a:defRPr>
            </a:lvl6pPr>
            <a:lvl7pPr marL="0" marR="0" lvl="6" indent="0" algn="l" rtl="0">
              <a:spcBef>
                <a:spcPts val="0"/>
              </a:spcBef>
              <a:buNone/>
              <a:defRPr sz="1400" b="0" i="0" u="none" strike="noStrike" cap="none">
                <a:solidFill>
                  <a:schemeClr val="lt1"/>
                </a:solidFill>
                <a:latin typeface="Calibri"/>
                <a:ea typeface="Calibri"/>
                <a:cs typeface="Calibri"/>
                <a:sym typeface="Calibri"/>
              </a:defRPr>
            </a:lvl7pPr>
            <a:lvl8pPr marL="0" marR="0" lvl="7" indent="0" algn="l" rtl="0">
              <a:spcBef>
                <a:spcPts val="0"/>
              </a:spcBef>
              <a:buNone/>
              <a:defRPr sz="1400" b="0" i="0" u="none" strike="noStrike" cap="none">
                <a:solidFill>
                  <a:schemeClr val="lt1"/>
                </a:solidFill>
                <a:latin typeface="Calibri"/>
                <a:ea typeface="Calibri"/>
                <a:cs typeface="Calibri"/>
                <a:sym typeface="Calibri"/>
              </a:defRPr>
            </a:lvl8pPr>
            <a:lvl9pPr marL="0" marR="0" lvl="8" indent="0" algn="l" rtl="0">
              <a:spcBef>
                <a:spcPts val="0"/>
              </a:spcBef>
              <a:buNone/>
              <a:defRPr sz="14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8.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comments" Target="../comments/comment3.xml"/><Relationship Id="rId4" Type="http://schemas.openxmlformats.org/officeDocument/2006/relationships/image" Target="../media/image6.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omments" Target="../comments/comment5.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7.png"/><Relationship Id="rId10" Type="http://schemas.openxmlformats.org/officeDocument/2006/relationships/comments" Target="../comments/comment6.xml"/><Relationship Id="rId4" Type="http://schemas.openxmlformats.org/officeDocument/2006/relationships/image" Target="../media/image6.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omments" Target="../comments/comment7.xml"/><Relationship Id="rId3" Type="http://schemas.openxmlformats.org/officeDocument/2006/relationships/image" Target="../media/image8.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6.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p1" descr="A yellow and blue flag&#10;&#10;Description automatically generated"/>
          <p:cNvPicPr preferRelativeResize="0"/>
          <p:nvPr/>
        </p:nvPicPr>
        <p:blipFill rotWithShape="1">
          <a:blip r:embed="rId3">
            <a:alphaModFix/>
          </a:blip>
          <a:srcRect/>
          <a:stretch/>
        </p:blipFill>
        <p:spPr>
          <a:xfrm>
            <a:off x="4155400" y="1191472"/>
            <a:ext cx="4987071" cy="5020767"/>
          </a:xfrm>
          <a:prstGeom prst="rect">
            <a:avLst/>
          </a:prstGeom>
          <a:noFill/>
          <a:ln>
            <a:noFill/>
          </a:ln>
        </p:spPr>
      </p:pic>
      <p:pic>
        <p:nvPicPr>
          <p:cNvPr id="37" name="Google Shape;37;p1" descr="This slide shows the beacon logo on the top and the logos of all project partners on the bottom (Navigant, adelphi, UfU, Energycities, Cres, Fciencias, National Trust Ecofund, OER, Environ, Seven7, Federal Ministry for the Environment, Nature Conservation and Nuclear Safety, European Climate Initiative EUKI). "/>
          <p:cNvPicPr preferRelativeResize="0"/>
          <p:nvPr/>
        </p:nvPicPr>
        <p:blipFill rotWithShape="1">
          <a:blip r:embed="rId4">
            <a:alphaModFix/>
          </a:blip>
          <a:srcRect t="15290" b="11639"/>
          <a:stretch/>
        </p:blipFill>
        <p:spPr>
          <a:xfrm>
            <a:off x="1529" y="1201960"/>
            <a:ext cx="9142471" cy="5010279"/>
          </a:xfrm>
          <a:prstGeom prst="rect">
            <a:avLst/>
          </a:prstGeom>
          <a:noFill/>
          <a:ln>
            <a:noFill/>
          </a:ln>
        </p:spPr>
      </p:pic>
      <p:sp>
        <p:nvSpPr>
          <p:cNvPr id="38" name="Google Shape;38;p1"/>
          <p:cNvSpPr txBox="1">
            <a:spLocks noGrp="1"/>
          </p:cNvSpPr>
          <p:nvPr>
            <p:ph type="ctrTitle"/>
          </p:nvPr>
        </p:nvSpPr>
        <p:spPr>
          <a:xfrm>
            <a:off x="160491" y="978013"/>
            <a:ext cx="6858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Cambria"/>
              <a:buNone/>
            </a:pPr>
            <a:r>
              <a:rPr lang="sl-SI"/>
              <a:t>THREE4CLIMATE</a:t>
            </a:r>
            <a:br>
              <a:rPr lang="sl-SI"/>
            </a:br>
            <a:r>
              <a:rPr lang="sl-SI"/>
              <a:t>WORKING-LEVEL KICK-OFF</a:t>
            </a:r>
            <a:endParaRPr/>
          </a:p>
        </p:txBody>
      </p:sp>
      <p:sp>
        <p:nvSpPr>
          <p:cNvPr id="39" name="Google Shape;39;p1"/>
          <p:cNvSpPr txBox="1">
            <a:spLocks noGrp="1"/>
          </p:cNvSpPr>
          <p:nvPr>
            <p:ph type="subTitle" idx="1"/>
          </p:nvPr>
        </p:nvSpPr>
        <p:spPr>
          <a:xfrm>
            <a:off x="160491" y="3365613"/>
            <a:ext cx="6858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1800"/>
              <a:buNone/>
            </a:pPr>
            <a:r>
              <a:rPr lang="sl-SI"/>
              <a:t>City &amp; School Presentations</a:t>
            </a:r>
            <a:endParaRPr/>
          </a:p>
          <a:p>
            <a:pPr marL="0" lvl="0" indent="0" algn="l" rtl="0">
              <a:lnSpc>
                <a:spcPct val="90000"/>
              </a:lnSpc>
              <a:spcBef>
                <a:spcPts val="750"/>
              </a:spcBef>
              <a:spcAft>
                <a:spcPts val="0"/>
              </a:spcAft>
              <a:buClr>
                <a:schemeClr val="lt1"/>
              </a:buClr>
              <a:buSzPts val="1800"/>
              <a:buNone/>
            </a:pPr>
            <a:r>
              <a:rPr lang="sl-SI"/>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0"/>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10</a:t>
            </a:fld>
            <a:endParaRPr/>
          </a:p>
        </p:txBody>
      </p:sp>
      <p:pic>
        <p:nvPicPr>
          <p:cNvPr id="165" name="Google Shape;165;p10"/>
          <p:cNvPicPr preferRelativeResize="0"/>
          <p:nvPr/>
        </p:nvPicPr>
        <p:blipFill rotWithShape="1">
          <a:blip r:embed="rId3">
            <a:alphaModFix/>
          </a:blip>
          <a:srcRect/>
          <a:stretch/>
        </p:blipFill>
        <p:spPr>
          <a:xfrm>
            <a:off x="1079887" y="5310221"/>
            <a:ext cx="904783" cy="611340"/>
          </a:xfrm>
          <a:prstGeom prst="rect">
            <a:avLst/>
          </a:prstGeom>
          <a:noFill/>
          <a:ln>
            <a:noFill/>
          </a:ln>
        </p:spPr>
      </p:pic>
      <p:pic>
        <p:nvPicPr>
          <p:cNvPr id="166" name="Google Shape;166;p10"/>
          <p:cNvPicPr preferRelativeResize="0"/>
          <p:nvPr/>
        </p:nvPicPr>
        <p:blipFill rotWithShape="1">
          <a:blip r:embed="rId4">
            <a:alphaModFix amt="50000"/>
          </a:blip>
          <a:srcRect l="25325" t="13342" r="18651" b="14042"/>
          <a:stretch/>
        </p:blipFill>
        <p:spPr>
          <a:xfrm>
            <a:off x="4429175" y="3079043"/>
            <a:ext cx="4086174" cy="3127514"/>
          </a:xfrm>
          <a:prstGeom prst="rect">
            <a:avLst/>
          </a:prstGeom>
          <a:noFill/>
          <a:ln>
            <a:noFill/>
          </a:ln>
        </p:spPr>
      </p:pic>
      <p:sp>
        <p:nvSpPr>
          <p:cNvPr id="167" name="Google Shape;167;p10"/>
          <p:cNvSpPr txBox="1">
            <a:spLocks noGrp="1"/>
          </p:cNvSpPr>
          <p:nvPr>
            <p:ph type="body" idx="2"/>
          </p:nvPr>
        </p:nvSpPr>
        <p:spPr>
          <a:xfrm>
            <a:off x="992825" y="1322400"/>
            <a:ext cx="8379000" cy="210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sl-SI"/>
              <a:t>From our participation in the Three4Climate project, </a:t>
            </a:r>
            <a:r>
              <a:rPr lang="sl-SI" b="1"/>
              <a:t>we expect :</a:t>
            </a:r>
            <a:endParaRPr b="1"/>
          </a:p>
          <a:p>
            <a:pPr marL="171450" lvl="0" indent="-171450" algn="l" rtl="0">
              <a:lnSpc>
                <a:spcPct val="90000"/>
              </a:lnSpc>
              <a:spcBef>
                <a:spcPts val="750"/>
              </a:spcBef>
              <a:spcAft>
                <a:spcPts val="0"/>
              </a:spcAft>
              <a:buClr>
                <a:schemeClr val="dk1"/>
              </a:buClr>
              <a:buSzPts val="2000"/>
              <a:buChar char="•"/>
            </a:pPr>
            <a:r>
              <a:rPr lang="sl-SI"/>
              <a:t>to get in contact with other schools</a:t>
            </a:r>
            <a:endParaRPr/>
          </a:p>
          <a:p>
            <a:pPr marL="171450" lvl="0" indent="-171450" algn="l" rtl="0">
              <a:lnSpc>
                <a:spcPct val="90000"/>
              </a:lnSpc>
              <a:spcBef>
                <a:spcPts val="750"/>
              </a:spcBef>
              <a:spcAft>
                <a:spcPts val="0"/>
              </a:spcAft>
              <a:buClr>
                <a:schemeClr val="dk1"/>
              </a:buClr>
              <a:buSzPts val="2000"/>
              <a:buChar char="•"/>
            </a:pPr>
            <a:r>
              <a:rPr lang="sl-SI"/>
              <a:t>to exchange ideas and examples of good practice</a:t>
            </a:r>
            <a:endParaRPr/>
          </a:p>
          <a:p>
            <a:pPr marL="171450" lvl="0" indent="-171450" algn="l" rtl="0">
              <a:lnSpc>
                <a:spcPct val="90000"/>
              </a:lnSpc>
              <a:spcBef>
                <a:spcPts val="750"/>
              </a:spcBef>
              <a:spcAft>
                <a:spcPts val="0"/>
              </a:spcAft>
              <a:buClr>
                <a:schemeClr val="dk1"/>
              </a:buClr>
              <a:buSzPts val="2000"/>
              <a:buChar char="•"/>
            </a:pPr>
            <a:r>
              <a:rPr lang="sl-SI"/>
              <a:t> to create a common base of ideas on how to live with zero CO</a:t>
            </a:r>
            <a:r>
              <a:rPr lang="sl-SI" baseline="-25000"/>
              <a:t>2</a:t>
            </a:r>
            <a:r>
              <a:rPr lang="sl-SI"/>
              <a:t> emissions</a:t>
            </a:r>
            <a:endParaRPr/>
          </a:p>
          <a:p>
            <a:pPr marL="171450" lvl="0" indent="-171450" algn="l" rtl="0">
              <a:lnSpc>
                <a:spcPct val="90000"/>
              </a:lnSpc>
              <a:spcBef>
                <a:spcPts val="750"/>
              </a:spcBef>
              <a:spcAft>
                <a:spcPts val="0"/>
              </a:spcAft>
              <a:buClr>
                <a:schemeClr val="dk1"/>
              </a:buClr>
              <a:buSzPts val="2000"/>
              <a:buChar char="•"/>
            </a:pPr>
            <a:r>
              <a:rPr lang="sl-SI"/>
              <a:t>related  action  among our students</a:t>
            </a:r>
            <a:endParaRPr/>
          </a:p>
        </p:txBody>
      </p:sp>
      <p:sp>
        <p:nvSpPr>
          <p:cNvPr id="168" name="Google Shape;168;p10"/>
          <p:cNvSpPr txBox="1">
            <a:spLocks noGrp="1"/>
          </p:cNvSpPr>
          <p:nvPr>
            <p:ph type="body" idx="3"/>
          </p:nvPr>
        </p:nvSpPr>
        <p:spPr>
          <a:xfrm>
            <a:off x="1474574" y="913109"/>
            <a:ext cx="7040700" cy="62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200"/>
              <a:buNone/>
            </a:pPr>
            <a:r>
              <a:rPr lang="sl-SI"/>
              <a:t>Our expectations</a:t>
            </a:r>
            <a:endParaRPr/>
          </a:p>
        </p:txBody>
      </p:sp>
      <p:sp>
        <p:nvSpPr>
          <p:cNvPr id="169" name="Google Shape;169;p10"/>
          <p:cNvSpPr txBox="1">
            <a:spLocks noGrp="1"/>
          </p:cNvSpPr>
          <p:nvPr>
            <p:ph type="title"/>
          </p:nvPr>
        </p:nvSpPr>
        <p:spPr>
          <a:xfrm>
            <a:off x="1474573" y="166978"/>
            <a:ext cx="7040776" cy="7461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520"/>
              <a:buFont typeface="Cambria"/>
              <a:buNone/>
            </a:pPr>
            <a:r>
              <a:rPr lang="sl-SI" sz="2520" b="1"/>
              <a:t>III. GIMNAZIJA MARIBOR  </a:t>
            </a:r>
            <a:r>
              <a:rPr lang="sl-SI" sz="2520"/>
              <a:t>(M</a:t>
            </a:r>
            <a:r>
              <a:rPr lang="sl-SI" sz="2520" cap="none"/>
              <a:t>aribor, Slovenia</a:t>
            </a:r>
            <a:r>
              <a:rPr lang="sl-SI" sz="2520"/>
              <a:t>)</a:t>
            </a:r>
            <a:br>
              <a:rPr lang="sl-SI" sz="2520"/>
            </a:br>
            <a:r>
              <a:rPr lang="sl-SI" sz="2520" cap="none">
                <a:solidFill>
                  <a:srgbClr val="28B0FC"/>
                </a:solidFill>
              </a:rPr>
              <a:t>http://www.tretja.si</a:t>
            </a:r>
            <a:endParaRPr sz="2520">
              <a:solidFill>
                <a:srgbClr val="28B0FC"/>
              </a:solidFill>
            </a:endParaRPr>
          </a:p>
        </p:txBody>
      </p:sp>
      <p:pic>
        <p:nvPicPr>
          <p:cNvPr id="170" name="Google Shape;170;p10"/>
          <p:cNvPicPr preferRelativeResize="0"/>
          <p:nvPr/>
        </p:nvPicPr>
        <p:blipFill rotWithShape="1">
          <a:blip r:embed="rId5">
            <a:alphaModFix/>
          </a:blip>
          <a:srcRect/>
          <a:stretch/>
        </p:blipFill>
        <p:spPr>
          <a:xfrm>
            <a:off x="5047121" y="3286710"/>
            <a:ext cx="3003396" cy="2140922"/>
          </a:xfrm>
          <a:prstGeom prst="rect">
            <a:avLst/>
          </a:prstGeom>
          <a:noFill/>
          <a:ln>
            <a:noFill/>
          </a:ln>
          <a:effectLst>
            <a:outerShdw blurRad="292100" dist="139700" dir="2700000" algn="tl" rotWithShape="0">
              <a:srgbClr val="333333">
                <a:alpha val="64705"/>
              </a:srgbClr>
            </a:outerShdw>
          </a:effectLst>
        </p:spPr>
      </p:pic>
      <p:pic>
        <p:nvPicPr>
          <p:cNvPr id="171" name="Google Shape;171;p10"/>
          <p:cNvPicPr preferRelativeResize="0"/>
          <p:nvPr/>
        </p:nvPicPr>
        <p:blipFill rotWithShape="1">
          <a:blip r:embed="rId6">
            <a:alphaModFix/>
          </a:blip>
          <a:srcRect/>
          <a:stretch/>
        </p:blipFill>
        <p:spPr>
          <a:xfrm>
            <a:off x="1667040" y="3286710"/>
            <a:ext cx="3034189" cy="2132602"/>
          </a:xfrm>
          <a:prstGeom prst="rect">
            <a:avLst/>
          </a:prstGeom>
          <a:noFill/>
          <a:ln>
            <a:noFill/>
          </a:ln>
          <a:effectLst>
            <a:outerShdw blurRad="292100" dist="139700" dir="2700000" algn="tl" rotWithShape="0">
              <a:srgbClr val="333333">
                <a:alpha val="64705"/>
              </a:srgbClr>
            </a:outerShdw>
          </a:effectLst>
        </p:spPr>
      </p:pic>
      <p:pic>
        <p:nvPicPr>
          <p:cNvPr id="172" name="Google Shape;172;p10"/>
          <p:cNvPicPr preferRelativeResize="0"/>
          <p:nvPr/>
        </p:nvPicPr>
        <p:blipFill rotWithShape="1">
          <a:blip r:embed="rId7">
            <a:alphaModFix/>
          </a:blip>
          <a:srcRect/>
          <a:stretch/>
        </p:blipFill>
        <p:spPr>
          <a:xfrm>
            <a:off x="2691769" y="3271422"/>
            <a:ext cx="3870119" cy="2156210"/>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2000"/>
                                        <p:tgtEl>
                                          <p:spTgt spid="170"/>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171"/>
                                        </p:tgtEl>
                                        <p:attrNameLst>
                                          <p:attrName>style.visibility</p:attrName>
                                        </p:attrNameLst>
                                      </p:cBhvr>
                                      <p:to>
                                        <p:strVal val="visible"/>
                                      </p:to>
                                    </p:set>
                                    <p:animEffect transition="in" filter="fade">
                                      <p:cBhvr>
                                        <p:cTn id="11" dur="2000"/>
                                        <p:tgtEl>
                                          <p:spTgt spid="171"/>
                                        </p:tgtEl>
                                      </p:cBhvr>
                                    </p:animEffect>
                                  </p:childTnLst>
                                </p:cTn>
                              </p:par>
                            </p:childTnLst>
                          </p:cTn>
                        </p:par>
                        <p:par>
                          <p:cTn id="12" fill="hold">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172"/>
                                        </p:tgtEl>
                                        <p:attrNameLst>
                                          <p:attrName>style.visibility</p:attrName>
                                        </p:attrNameLst>
                                      </p:cBhvr>
                                      <p:to>
                                        <p:strVal val="visible"/>
                                      </p:to>
                                    </p:set>
                                    <p:animEffect transition="in" filter="fade">
                                      <p:cBhvr>
                                        <p:cTn id="15" dur="2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1" descr="hodnik pritlicje (1).JPG"/>
          <p:cNvPicPr preferRelativeResize="0"/>
          <p:nvPr/>
        </p:nvPicPr>
        <p:blipFill rotWithShape="1">
          <a:blip r:embed="rId3">
            <a:alphaModFix/>
          </a:blip>
          <a:srcRect/>
          <a:stretch/>
        </p:blipFill>
        <p:spPr>
          <a:xfrm>
            <a:off x="1112539" y="1329679"/>
            <a:ext cx="3474663" cy="4632173"/>
          </a:xfrm>
          <a:prstGeom prst="rect">
            <a:avLst/>
          </a:prstGeom>
          <a:noFill/>
          <a:ln>
            <a:noFill/>
          </a:ln>
        </p:spPr>
      </p:pic>
      <p:pic>
        <p:nvPicPr>
          <p:cNvPr id="178" name="Google Shape;178;p11" descr="hodnik1nad (3).JPG"/>
          <p:cNvPicPr preferRelativeResize="0"/>
          <p:nvPr/>
        </p:nvPicPr>
        <p:blipFill rotWithShape="1">
          <a:blip r:embed="rId4">
            <a:alphaModFix/>
          </a:blip>
          <a:srcRect/>
          <a:stretch/>
        </p:blipFill>
        <p:spPr>
          <a:xfrm>
            <a:off x="5510311" y="1359554"/>
            <a:ext cx="3474663" cy="4632173"/>
          </a:xfrm>
          <a:prstGeom prst="rect">
            <a:avLst/>
          </a:prstGeom>
          <a:noFill/>
          <a:ln>
            <a:noFill/>
          </a:ln>
        </p:spPr>
      </p:pic>
      <p:pic>
        <p:nvPicPr>
          <p:cNvPr id="179" name="Google Shape;179;p11" descr="hodnik1nad (1).JPG"/>
          <p:cNvPicPr preferRelativeResize="0">
            <a:picLocks noGrp="1"/>
          </p:cNvPicPr>
          <p:nvPr>
            <p:ph type="body" idx="1"/>
          </p:nvPr>
        </p:nvPicPr>
        <p:blipFill rotWithShape="1">
          <a:blip r:embed="rId5">
            <a:alphaModFix/>
          </a:blip>
          <a:srcRect/>
          <a:stretch/>
        </p:blipFill>
        <p:spPr>
          <a:xfrm>
            <a:off x="3505067" y="857057"/>
            <a:ext cx="2917654" cy="3890206"/>
          </a:xfrm>
          <a:prstGeom prst="rect">
            <a:avLst/>
          </a:prstGeom>
          <a:noFill/>
          <a:ln>
            <a:noFill/>
          </a:ln>
        </p:spPr>
      </p:pic>
      <p:pic>
        <p:nvPicPr>
          <p:cNvPr id="180" name="Google Shape;180;p11"/>
          <p:cNvPicPr preferRelativeResize="0"/>
          <p:nvPr/>
        </p:nvPicPr>
        <p:blipFill rotWithShape="1">
          <a:blip r:embed="rId6">
            <a:alphaModFix/>
          </a:blip>
          <a:srcRect t="17844"/>
          <a:stretch/>
        </p:blipFill>
        <p:spPr>
          <a:xfrm>
            <a:off x="2783270" y="3238290"/>
            <a:ext cx="4361249" cy="2605919"/>
          </a:xfrm>
          <a:prstGeom prst="rect">
            <a:avLst/>
          </a:prstGeom>
          <a:noFill/>
          <a:ln>
            <a:noFill/>
          </a:ln>
        </p:spPr>
      </p:pic>
      <p:sp>
        <p:nvSpPr>
          <p:cNvPr id="181" name="Google Shape;181;p11"/>
          <p:cNvSpPr txBox="1"/>
          <p:nvPr/>
        </p:nvSpPr>
        <p:spPr>
          <a:xfrm>
            <a:off x="1443506" y="233377"/>
            <a:ext cx="7040776" cy="623680"/>
          </a:xfrm>
          <a:prstGeom prst="rect">
            <a:avLst/>
          </a:prstGeom>
          <a:noFill/>
          <a:ln>
            <a:noFill/>
          </a:ln>
        </p:spPr>
        <p:txBody>
          <a:bodyPr spcFirstLastPara="1" wrap="square" lIns="91425" tIns="45700" rIns="91425" bIns="45700" anchor="t" anchorCtr="0">
            <a:normAutofit/>
          </a:bodyPr>
          <a:lstStyle/>
          <a:p>
            <a:pPr marL="0" marR="0" lvl="0" indent="0" algn="ctr" rtl="0">
              <a:lnSpc>
                <a:spcPct val="70000"/>
              </a:lnSpc>
              <a:spcBef>
                <a:spcPts val="0"/>
              </a:spcBef>
              <a:spcAft>
                <a:spcPts val="0"/>
              </a:spcAft>
              <a:buClr>
                <a:srgbClr val="794374"/>
              </a:buClr>
              <a:buSzPts val="2040"/>
              <a:buFont typeface="Arial"/>
              <a:buNone/>
            </a:pPr>
            <a:r>
              <a:rPr lang="sl-SI" sz="2040" b="1" i="1">
                <a:solidFill>
                  <a:srgbClr val="794374"/>
                </a:solidFill>
                <a:latin typeface="Arial Narrow"/>
                <a:ea typeface="Arial Narrow"/>
                <a:cs typeface="Arial Narrow"/>
                <a:sym typeface="Arial Narrow"/>
              </a:rPr>
              <a:t>Non scholae, sed vitae discimus. </a:t>
            </a:r>
            <a:endParaRPr sz="2040" b="1" i="1">
              <a:solidFill>
                <a:srgbClr val="794374"/>
              </a:solidFill>
              <a:latin typeface="Arial Narrow"/>
              <a:ea typeface="Arial Narrow"/>
              <a:cs typeface="Arial Narrow"/>
              <a:sym typeface="Arial Narrow"/>
            </a:endParaRPr>
          </a:p>
          <a:p>
            <a:pPr marL="0" marR="0" lvl="0" indent="0" algn="ctr" rtl="0">
              <a:lnSpc>
                <a:spcPct val="70000"/>
              </a:lnSpc>
              <a:spcBef>
                <a:spcPts val="750"/>
              </a:spcBef>
              <a:spcAft>
                <a:spcPts val="0"/>
              </a:spcAft>
              <a:buClr>
                <a:schemeClr val="dk1"/>
              </a:buClr>
              <a:buSzPts val="1700"/>
              <a:buFont typeface="Arial"/>
              <a:buNone/>
            </a:pPr>
            <a:r>
              <a:rPr lang="sl-SI" sz="1700" b="1">
                <a:solidFill>
                  <a:schemeClr val="dk1"/>
                </a:solidFill>
                <a:latin typeface="Calibri"/>
                <a:ea typeface="Calibri"/>
                <a:cs typeface="Calibri"/>
                <a:sym typeface="Calibri"/>
              </a:rPr>
              <a:t>"Not for school, for life we learn." </a:t>
            </a:r>
            <a:endParaRPr sz="17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3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2</a:t>
            </a:fld>
            <a:endParaRPr/>
          </a:p>
        </p:txBody>
      </p:sp>
      <p:pic>
        <p:nvPicPr>
          <p:cNvPr id="45" name="Google Shape;45;p2"/>
          <p:cNvPicPr preferRelativeResize="0"/>
          <p:nvPr/>
        </p:nvPicPr>
        <p:blipFill rotWithShape="1">
          <a:blip r:embed="rId3">
            <a:alphaModFix amt="50000"/>
          </a:blip>
          <a:srcRect l="25325" t="13342" r="18651" b="14042"/>
          <a:stretch/>
        </p:blipFill>
        <p:spPr>
          <a:xfrm>
            <a:off x="4340658" y="3061335"/>
            <a:ext cx="4086174" cy="3127514"/>
          </a:xfrm>
          <a:prstGeom prst="rect">
            <a:avLst/>
          </a:prstGeom>
          <a:noFill/>
          <a:ln>
            <a:noFill/>
          </a:ln>
        </p:spPr>
      </p:pic>
      <p:sp>
        <p:nvSpPr>
          <p:cNvPr id="46" name="Google Shape;46;p2"/>
          <p:cNvSpPr txBox="1">
            <a:spLocks noGrp="1"/>
          </p:cNvSpPr>
          <p:nvPr>
            <p:ph type="body" idx="2"/>
          </p:nvPr>
        </p:nvSpPr>
        <p:spPr>
          <a:xfrm>
            <a:off x="1079887" y="1757963"/>
            <a:ext cx="7782471" cy="14772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sl-SI" sz="2400"/>
              <a:t>There are around 850 students, aged from  15  to 18, and 70 teachers in our school.  </a:t>
            </a:r>
            <a:endParaRPr/>
          </a:p>
          <a:p>
            <a:pPr marL="0" lvl="0" indent="0" algn="l" rtl="0">
              <a:lnSpc>
                <a:spcPct val="90000"/>
              </a:lnSpc>
              <a:spcBef>
                <a:spcPts val="600"/>
              </a:spcBef>
              <a:spcAft>
                <a:spcPts val="0"/>
              </a:spcAft>
              <a:buClr>
                <a:schemeClr val="dk1"/>
              </a:buClr>
              <a:buSzPts val="2400"/>
              <a:buNone/>
            </a:pPr>
            <a:r>
              <a:rPr lang="sl-SI" sz="2400"/>
              <a:t>It is a </a:t>
            </a:r>
            <a:r>
              <a:rPr lang="sl-SI" sz="2400" b="1"/>
              <a:t>secondary school</a:t>
            </a:r>
            <a:r>
              <a:rPr lang="sl-SI" sz="2400"/>
              <a:t>.</a:t>
            </a:r>
            <a:endParaRPr/>
          </a:p>
          <a:p>
            <a:pPr marL="171450" lvl="0" indent="-19050" algn="l" rtl="0">
              <a:lnSpc>
                <a:spcPct val="90000"/>
              </a:lnSpc>
              <a:spcBef>
                <a:spcPts val="1800"/>
              </a:spcBef>
              <a:spcAft>
                <a:spcPts val="0"/>
              </a:spcAft>
              <a:buClr>
                <a:schemeClr val="dk1"/>
              </a:buClr>
              <a:buSzPts val="2400"/>
              <a:buNone/>
            </a:pPr>
            <a:endParaRPr sz="2400"/>
          </a:p>
          <a:p>
            <a:pPr marL="171450" lvl="0" indent="-19050" algn="l" rtl="0">
              <a:lnSpc>
                <a:spcPct val="90000"/>
              </a:lnSpc>
              <a:spcBef>
                <a:spcPts val="1800"/>
              </a:spcBef>
              <a:spcAft>
                <a:spcPts val="0"/>
              </a:spcAft>
              <a:buClr>
                <a:schemeClr val="dk1"/>
              </a:buClr>
              <a:buSzPts val="2400"/>
              <a:buNone/>
            </a:pPr>
            <a:endParaRPr sz="2400"/>
          </a:p>
        </p:txBody>
      </p:sp>
      <p:sp>
        <p:nvSpPr>
          <p:cNvPr id="47" name="Google Shape;47;p2"/>
          <p:cNvSpPr txBox="1">
            <a:spLocks noGrp="1"/>
          </p:cNvSpPr>
          <p:nvPr>
            <p:ph type="body" idx="3"/>
          </p:nvPr>
        </p:nvSpPr>
        <p:spPr>
          <a:xfrm>
            <a:off x="1466479" y="1138965"/>
            <a:ext cx="7040776" cy="62368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794374"/>
              </a:buClr>
              <a:buSzPts val="2040"/>
              <a:buNone/>
            </a:pPr>
            <a:r>
              <a:rPr lang="sl-SI" sz="2040" i="1">
                <a:solidFill>
                  <a:srgbClr val="794374"/>
                </a:solidFill>
                <a:latin typeface="Arial Narrow"/>
                <a:ea typeface="Arial Narrow"/>
                <a:cs typeface="Arial Narrow"/>
                <a:sym typeface="Arial Narrow"/>
              </a:rPr>
              <a:t>Non scholae, sed vitae discimus. </a:t>
            </a:r>
            <a:endParaRPr sz="2040" i="1">
              <a:solidFill>
                <a:srgbClr val="794374"/>
              </a:solidFill>
              <a:latin typeface="Arial Narrow"/>
              <a:ea typeface="Arial Narrow"/>
              <a:cs typeface="Arial Narrow"/>
              <a:sym typeface="Arial Narrow"/>
            </a:endParaRPr>
          </a:p>
          <a:p>
            <a:pPr marL="0" lvl="0" indent="0" algn="ctr" rtl="0">
              <a:lnSpc>
                <a:spcPct val="70000"/>
              </a:lnSpc>
              <a:spcBef>
                <a:spcPts val="750"/>
              </a:spcBef>
              <a:spcAft>
                <a:spcPts val="0"/>
              </a:spcAft>
              <a:buClr>
                <a:schemeClr val="accent1"/>
              </a:buClr>
              <a:buSzPts val="1870"/>
              <a:buNone/>
            </a:pPr>
            <a:r>
              <a:rPr lang="sl-SI" sz="1870"/>
              <a:t>"Not for school, for life we learn." </a:t>
            </a:r>
            <a:endParaRPr sz="1870"/>
          </a:p>
        </p:txBody>
      </p:sp>
      <p:sp>
        <p:nvSpPr>
          <p:cNvPr id="48" name="Google Shape;48;p2"/>
          <p:cNvSpPr txBox="1">
            <a:spLocks noGrp="1"/>
          </p:cNvSpPr>
          <p:nvPr>
            <p:ph type="title"/>
          </p:nvPr>
        </p:nvSpPr>
        <p:spPr>
          <a:xfrm>
            <a:off x="1095632" y="166978"/>
            <a:ext cx="7782470" cy="86669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200000"/>
              </a:lnSpc>
              <a:spcBef>
                <a:spcPts val="0"/>
              </a:spcBef>
              <a:spcAft>
                <a:spcPts val="0"/>
              </a:spcAft>
              <a:buClr>
                <a:schemeClr val="accent1"/>
              </a:buClr>
              <a:buSzPts val="2800"/>
              <a:buFont typeface="Cambria"/>
              <a:buNone/>
            </a:pPr>
            <a:r>
              <a:rPr lang="sl-SI" b="1"/>
              <a:t>III. GIMNAZIJA MARIBOR  </a:t>
            </a:r>
            <a:r>
              <a:rPr lang="sl-SI"/>
              <a:t>(M</a:t>
            </a:r>
            <a:r>
              <a:rPr lang="sl-SI" cap="none"/>
              <a:t>aribor, Slovenia</a:t>
            </a:r>
            <a:r>
              <a:rPr lang="sl-SI"/>
              <a:t>)</a:t>
            </a:r>
            <a:endParaRPr/>
          </a:p>
        </p:txBody>
      </p:sp>
      <p:pic>
        <p:nvPicPr>
          <p:cNvPr id="49" name="Google Shape;49;p2"/>
          <p:cNvPicPr preferRelativeResize="0"/>
          <p:nvPr/>
        </p:nvPicPr>
        <p:blipFill rotWithShape="1">
          <a:blip r:embed="rId4">
            <a:alphaModFix/>
          </a:blip>
          <a:srcRect/>
          <a:stretch/>
        </p:blipFill>
        <p:spPr>
          <a:xfrm>
            <a:off x="7596" y="362492"/>
            <a:ext cx="916274" cy="1342356"/>
          </a:xfrm>
          <a:prstGeom prst="rect">
            <a:avLst/>
          </a:prstGeom>
          <a:noFill/>
          <a:ln>
            <a:noFill/>
          </a:ln>
        </p:spPr>
      </p:pic>
      <p:pic>
        <p:nvPicPr>
          <p:cNvPr id="50" name="Google Shape;50;p2"/>
          <p:cNvPicPr preferRelativeResize="0"/>
          <p:nvPr/>
        </p:nvPicPr>
        <p:blipFill rotWithShape="1">
          <a:blip r:embed="rId5">
            <a:alphaModFix/>
          </a:blip>
          <a:srcRect/>
          <a:stretch/>
        </p:blipFill>
        <p:spPr>
          <a:xfrm>
            <a:off x="1079887" y="5310221"/>
            <a:ext cx="904783" cy="611340"/>
          </a:xfrm>
          <a:prstGeom prst="rect">
            <a:avLst/>
          </a:prstGeom>
          <a:noFill/>
          <a:ln>
            <a:noFill/>
          </a:ln>
        </p:spPr>
      </p:pic>
      <p:pic>
        <p:nvPicPr>
          <p:cNvPr id="51" name="Google Shape;51;p2"/>
          <p:cNvPicPr preferRelativeResize="0"/>
          <p:nvPr/>
        </p:nvPicPr>
        <p:blipFill rotWithShape="1">
          <a:blip r:embed="rId6">
            <a:alphaModFix/>
          </a:blip>
          <a:srcRect/>
          <a:stretch/>
        </p:blipFill>
        <p:spPr>
          <a:xfrm>
            <a:off x="2000414" y="2852848"/>
            <a:ext cx="5037560" cy="2501730"/>
          </a:xfrm>
          <a:prstGeom prst="rect">
            <a:avLst/>
          </a:prstGeom>
          <a:noFill/>
          <a:ln>
            <a:noFill/>
          </a:ln>
        </p:spPr>
      </p:pic>
      <p:pic>
        <p:nvPicPr>
          <p:cNvPr id="52" name="Google Shape;52;p2" descr="C:\Users\win\AppData\Local\Temp\20200601_115543.jpg"/>
          <p:cNvPicPr preferRelativeResize="0"/>
          <p:nvPr/>
        </p:nvPicPr>
        <p:blipFill rotWithShape="1">
          <a:blip r:embed="rId7">
            <a:alphaModFix/>
          </a:blip>
          <a:srcRect/>
          <a:stretch/>
        </p:blipFill>
        <p:spPr>
          <a:xfrm>
            <a:off x="1079887" y="3061335"/>
            <a:ext cx="3576125" cy="2011570"/>
          </a:xfrm>
          <a:prstGeom prst="rect">
            <a:avLst/>
          </a:prstGeom>
          <a:noFill/>
          <a:ln>
            <a:noFill/>
          </a:ln>
          <a:effectLst>
            <a:outerShdw blurRad="292100" dist="139700" dir="2700000" algn="tl" rotWithShape="0">
              <a:srgbClr val="333333">
                <a:alpha val="64705"/>
              </a:srgbClr>
            </a:outerShdw>
          </a:effectLst>
        </p:spPr>
      </p:pic>
      <p:pic>
        <p:nvPicPr>
          <p:cNvPr id="53" name="Google Shape;53;p2" descr="http://www.tretja.si/wp-content/blogs.dir/4979/files/prenovljena-sola-oktober-2018/13.jpg"/>
          <p:cNvPicPr preferRelativeResize="0"/>
          <p:nvPr/>
        </p:nvPicPr>
        <p:blipFill rotWithShape="1">
          <a:blip r:embed="rId8">
            <a:alphaModFix/>
          </a:blip>
          <a:srcRect t="8203" b="6312"/>
          <a:stretch/>
        </p:blipFill>
        <p:spPr>
          <a:xfrm>
            <a:off x="4831737" y="3061335"/>
            <a:ext cx="3587898" cy="2011571"/>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3000"/>
                                        <p:tgtEl>
                                          <p:spTgt spid="51"/>
                                        </p:tgtEl>
                                      </p:cBhvr>
                                    </p:animEffect>
                                  </p:childTnLst>
                                </p:cTn>
                              </p:par>
                            </p:childTnLst>
                          </p:cTn>
                        </p:par>
                        <p:par>
                          <p:cTn id="8" fill="hold">
                            <p:stCondLst>
                              <p:cond delay="3000"/>
                            </p:stCondLst>
                            <p:childTnLst>
                              <p:par>
                                <p:cTn id="9" presetID="10" presetClass="entr" presetSubtype="0" fill="hold" nodeType="afterEffect">
                                  <p:stCondLst>
                                    <p:cond delay="400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3000"/>
                                        <p:tgtEl>
                                          <p:spTgt spid="52"/>
                                        </p:tgtEl>
                                      </p:cBhvr>
                                    </p:animEffect>
                                  </p:childTnLst>
                                </p:cTn>
                              </p:par>
                              <p:par>
                                <p:cTn id="12" presetID="10" presetClass="entr" presetSubtype="0" fill="hold" nodeType="withEffect">
                                  <p:stCondLst>
                                    <p:cond delay="400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3000"/>
                                        <p:tgtEl>
                                          <p:spTgt spid="53"/>
                                        </p:tgtEl>
                                      </p:cBhvr>
                                    </p:animEffect>
                                  </p:childTnLst>
                                </p:cTn>
                              </p:par>
                              <p:par>
                                <p:cTn id="15" presetID="10" presetClass="exit" presetSubtype="0" fill="hold" nodeType="withEffect">
                                  <p:stCondLst>
                                    <p:cond delay="4000"/>
                                  </p:stCondLst>
                                  <p:childTnLst>
                                    <p:animEffect transition="out" filter="fade">
                                      <p:cBhvr>
                                        <p:cTn id="16" dur="3000"/>
                                        <p:tgtEl>
                                          <p:spTgt spid="51"/>
                                        </p:tgtEl>
                                      </p:cBhvr>
                                    </p:animEffect>
                                    <p:set>
                                      <p:cBhvr>
                                        <p:cTn id="17" dur="1" fill="hold">
                                          <p:stCondLst>
                                            <p:cond delay="300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3"/>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3</a:t>
            </a:fld>
            <a:endParaRPr/>
          </a:p>
        </p:txBody>
      </p:sp>
      <p:pic>
        <p:nvPicPr>
          <p:cNvPr id="59" name="Google Shape;59;p3"/>
          <p:cNvPicPr preferRelativeResize="0"/>
          <p:nvPr/>
        </p:nvPicPr>
        <p:blipFill rotWithShape="1">
          <a:blip r:embed="rId3">
            <a:alphaModFix/>
          </a:blip>
          <a:srcRect/>
          <a:stretch/>
        </p:blipFill>
        <p:spPr>
          <a:xfrm>
            <a:off x="1079887" y="5310221"/>
            <a:ext cx="904783" cy="611340"/>
          </a:xfrm>
          <a:prstGeom prst="rect">
            <a:avLst/>
          </a:prstGeom>
          <a:noFill/>
          <a:ln>
            <a:noFill/>
          </a:ln>
        </p:spPr>
      </p:pic>
      <p:pic>
        <p:nvPicPr>
          <p:cNvPr id="60" name="Google Shape;60;p3"/>
          <p:cNvPicPr preferRelativeResize="0"/>
          <p:nvPr/>
        </p:nvPicPr>
        <p:blipFill rotWithShape="1">
          <a:blip r:embed="rId4">
            <a:alphaModFix amt="50000"/>
          </a:blip>
          <a:srcRect l="25325" t="13342" r="18651" b="14042"/>
          <a:stretch/>
        </p:blipFill>
        <p:spPr>
          <a:xfrm>
            <a:off x="4340658" y="3061335"/>
            <a:ext cx="4086174" cy="3127514"/>
          </a:xfrm>
          <a:prstGeom prst="rect">
            <a:avLst/>
          </a:prstGeom>
          <a:noFill/>
          <a:ln>
            <a:noFill/>
          </a:ln>
        </p:spPr>
      </p:pic>
      <p:sp>
        <p:nvSpPr>
          <p:cNvPr id="61" name="Google Shape;61;p3"/>
          <p:cNvSpPr txBox="1">
            <a:spLocks noGrp="1"/>
          </p:cNvSpPr>
          <p:nvPr>
            <p:ph type="body" idx="2"/>
          </p:nvPr>
        </p:nvSpPr>
        <p:spPr>
          <a:xfrm>
            <a:off x="1829023" y="1818050"/>
            <a:ext cx="5091000" cy="612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sl-SI" sz="2400"/>
              <a:t>Our headmistress </a:t>
            </a:r>
            <a:r>
              <a:rPr lang="sl-SI" sz="2400" b="1"/>
              <a:t>Marija Lešer</a:t>
            </a:r>
            <a:endParaRPr/>
          </a:p>
          <a:p>
            <a:pPr marL="171450" lvl="0" indent="-19050" algn="ctr" rtl="0">
              <a:lnSpc>
                <a:spcPct val="90000"/>
              </a:lnSpc>
              <a:spcBef>
                <a:spcPts val="1800"/>
              </a:spcBef>
              <a:spcAft>
                <a:spcPts val="0"/>
              </a:spcAft>
              <a:buClr>
                <a:schemeClr val="dk1"/>
              </a:buClr>
              <a:buSzPts val="2400"/>
              <a:buNone/>
            </a:pPr>
            <a:endParaRPr sz="2400"/>
          </a:p>
          <a:p>
            <a:pPr marL="171450" lvl="0" indent="-19050" algn="ctr" rtl="0">
              <a:lnSpc>
                <a:spcPct val="90000"/>
              </a:lnSpc>
              <a:spcBef>
                <a:spcPts val="1800"/>
              </a:spcBef>
              <a:spcAft>
                <a:spcPts val="0"/>
              </a:spcAft>
              <a:buClr>
                <a:schemeClr val="dk1"/>
              </a:buClr>
              <a:buSzPts val="2400"/>
              <a:buNone/>
            </a:pPr>
            <a:endParaRPr sz="2400"/>
          </a:p>
          <a:p>
            <a:pPr marL="171450" lvl="0" indent="-19050" algn="ctr" rtl="0">
              <a:lnSpc>
                <a:spcPct val="90000"/>
              </a:lnSpc>
              <a:spcBef>
                <a:spcPts val="1800"/>
              </a:spcBef>
              <a:spcAft>
                <a:spcPts val="0"/>
              </a:spcAft>
              <a:buClr>
                <a:schemeClr val="dk1"/>
              </a:buClr>
              <a:buSzPts val="2400"/>
              <a:buNone/>
            </a:pPr>
            <a:endParaRPr sz="2400"/>
          </a:p>
        </p:txBody>
      </p:sp>
      <p:sp>
        <p:nvSpPr>
          <p:cNvPr id="62" name="Google Shape;62;p3"/>
          <p:cNvSpPr txBox="1">
            <a:spLocks noGrp="1"/>
          </p:cNvSpPr>
          <p:nvPr>
            <p:ph type="body" idx="3"/>
          </p:nvPr>
        </p:nvSpPr>
        <p:spPr>
          <a:xfrm>
            <a:off x="1466479" y="1117816"/>
            <a:ext cx="7040700" cy="6237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794374"/>
              </a:buClr>
              <a:buSzPts val="2040"/>
              <a:buNone/>
            </a:pPr>
            <a:r>
              <a:rPr lang="sl-SI" sz="2040" i="1">
                <a:solidFill>
                  <a:srgbClr val="794374"/>
                </a:solidFill>
                <a:latin typeface="Arial Narrow"/>
                <a:ea typeface="Arial Narrow"/>
                <a:cs typeface="Arial Narrow"/>
                <a:sym typeface="Arial Narrow"/>
              </a:rPr>
              <a:t>Non scholae, sed vitae discimus. </a:t>
            </a:r>
            <a:endParaRPr sz="2040" i="1">
              <a:solidFill>
                <a:srgbClr val="794374"/>
              </a:solidFill>
              <a:latin typeface="Arial Narrow"/>
              <a:ea typeface="Arial Narrow"/>
              <a:cs typeface="Arial Narrow"/>
              <a:sym typeface="Arial Narrow"/>
            </a:endParaRPr>
          </a:p>
          <a:p>
            <a:pPr marL="0" lvl="0" indent="0" algn="ctr" rtl="0">
              <a:lnSpc>
                <a:spcPct val="70000"/>
              </a:lnSpc>
              <a:spcBef>
                <a:spcPts val="750"/>
              </a:spcBef>
              <a:spcAft>
                <a:spcPts val="0"/>
              </a:spcAft>
              <a:buClr>
                <a:schemeClr val="accent1"/>
              </a:buClr>
              <a:buSzPts val="1870"/>
              <a:buNone/>
            </a:pPr>
            <a:r>
              <a:rPr lang="sl-SI" sz="1870"/>
              <a:t>"Not for school, for life we learn." </a:t>
            </a:r>
            <a:endParaRPr sz="1870"/>
          </a:p>
        </p:txBody>
      </p:sp>
      <p:sp>
        <p:nvSpPr>
          <p:cNvPr id="63" name="Google Shape;63;p3"/>
          <p:cNvSpPr txBox="1">
            <a:spLocks noGrp="1"/>
          </p:cNvSpPr>
          <p:nvPr>
            <p:ph type="title"/>
          </p:nvPr>
        </p:nvSpPr>
        <p:spPr>
          <a:xfrm>
            <a:off x="1095632" y="166978"/>
            <a:ext cx="7782470" cy="866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Font typeface="Cambria"/>
              <a:buNone/>
            </a:pPr>
            <a:r>
              <a:rPr lang="sl-SI" b="1"/>
              <a:t>III. GIMNAZIJA MARIBOR  </a:t>
            </a:r>
            <a:r>
              <a:rPr lang="sl-SI"/>
              <a:t>(M</a:t>
            </a:r>
            <a:r>
              <a:rPr lang="sl-SI" cap="none"/>
              <a:t>aribor, Slovenia</a:t>
            </a:r>
            <a:r>
              <a:rPr lang="sl-SI"/>
              <a:t>)</a:t>
            </a:r>
            <a:endParaRPr/>
          </a:p>
        </p:txBody>
      </p:sp>
      <p:pic>
        <p:nvPicPr>
          <p:cNvPr id="64" name="Google Shape;64;p3"/>
          <p:cNvPicPr preferRelativeResize="0"/>
          <p:nvPr/>
        </p:nvPicPr>
        <p:blipFill rotWithShape="1">
          <a:blip r:embed="rId5">
            <a:alphaModFix/>
          </a:blip>
          <a:srcRect/>
          <a:stretch/>
        </p:blipFill>
        <p:spPr>
          <a:xfrm>
            <a:off x="7596" y="362492"/>
            <a:ext cx="916274" cy="1342356"/>
          </a:xfrm>
          <a:prstGeom prst="rect">
            <a:avLst/>
          </a:prstGeom>
          <a:noFill/>
          <a:ln>
            <a:noFill/>
          </a:ln>
        </p:spPr>
      </p:pic>
      <p:pic>
        <p:nvPicPr>
          <p:cNvPr id="65" name="Google Shape;65;p3"/>
          <p:cNvPicPr preferRelativeResize="0"/>
          <p:nvPr/>
        </p:nvPicPr>
        <p:blipFill rotWithShape="1">
          <a:blip r:embed="rId6">
            <a:alphaModFix/>
          </a:blip>
          <a:srcRect l="25687" t="27013" r="26910" b="18782"/>
          <a:stretch/>
        </p:blipFill>
        <p:spPr>
          <a:xfrm>
            <a:off x="1577009" y="2507492"/>
            <a:ext cx="4161182" cy="2674108"/>
          </a:xfrm>
          <a:prstGeom prst="rect">
            <a:avLst/>
          </a:prstGeom>
          <a:noFill/>
          <a:ln>
            <a:noFill/>
          </a:ln>
          <a:effectLst>
            <a:outerShdw blurRad="292100" dist="139700" dir="2700000" algn="tl" rotWithShape="0">
              <a:srgbClr val="333333">
                <a:alpha val="64705"/>
              </a:srgbClr>
            </a:outerShdw>
          </a:effectLst>
        </p:spPr>
      </p:pic>
      <p:pic>
        <p:nvPicPr>
          <p:cNvPr id="66" name="Google Shape;66;p3"/>
          <p:cNvPicPr preferRelativeResize="0"/>
          <p:nvPr/>
        </p:nvPicPr>
        <p:blipFill rotWithShape="1">
          <a:blip r:embed="rId7">
            <a:alphaModFix/>
          </a:blip>
          <a:srcRect/>
          <a:stretch/>
        </p:blipFill>
        <p:spPr>
          <a:xfrm>
            <a:off x="1576988" y="2430948"/>
            <a:ext cx="5327375" cy="3263390"/>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3000"/>
                                        <p:tgtEl>
                                          <p:spTgt spid="65"/>
                                        </p:tgtEl>
                                      </p:cBhvr>
                                    </p:animEffect>
                                  </p:childTnLst>
                                </p:cTn>
                              </p:par>
                            </p:childTnLst>
                          </p:cTn>
                        </p:par>
                        <p:par>
                          <p:cTn id="8" fill="hold">
                            <p:stCondLst>
                              <p:cond delay="3000"/>
                            </p:stCondLst>
                            <p:childTnLst>
                              <p:par>
                                <p:cTn id="9" presetID="10" presetClass="entr" presetSubtype="0" fill="hold" nodeType="afterEffect">
                                  <p:stCondLst>
                                    <p:cond delay="400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3000"/>
                                        <p:tgtEl>
                                          <p:spTgt spid="66"/>
                                        </p:tgtEl>
                                      </p:cBhvr>
                                    </p:animEffect>
                                  </p:childTnLst>
                                </p:cTn>
                              </p:par>
                              <p:par>
                                <p:cTn id="12" presetID="10" presetClass="exit" presetSubtype="0" fill="hold" nodeType="withEffect">
                                  <p:stCondLst>
                                    <p:cond delay="4000"/>
                                  </p:stCondLst>
                                  <p:childTnLst>
                                    <p:animEffect transition="out" filter="fade">
                                      <p:cBhvr>
                                        <p:cTn id="13" dur="3000"/>
                                        <p:tgtEl>
                                          <p:spTgt spid="65"/>
                                        </p:tgtEl>
                                      </p:cBhvr>
                                    </p:animEffect>
                                    <p:set>
                                      <p:cBhvr>
                                        <p:cTn id="14" dur="1" fill="hold">
                                          <p:stCondLst>
                                            <p:cond delay="300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4</a:t>
            </a:fld>
            <a:endParaRPr/>
          </a:p>
        </p:txBody>
      </p:sp>
      <p:pic>
        <p:nvPicPr>
          <p:cNvPr id="72" name="Google Shape;72;p4"/>
          <p:cNvPicPr preferRelativeResize="0"/>
          <p:nvPr/>
        </p:nvPicPr>
        <p:blipFill rotWithShape="1">
          <a:blip r:embed="rId3">
            <a:alphaModFix/>
          </a:blip>
          <a:srcRect/>
          <a:stretch/>
        </p:blipFill>
        <p:spPr>
          <a:xfrm>
            <a:off x="1195081" y="5293712"/>
            <a:ext cx="904783" cy="611340"/>
          </a:xfrm>
          <a:prstGeom prst="rect">
            <a:avLst/>
          </a:prstGeom>
          <a:noFill/>
          <a:ln>
            <a:noFill/>
          </a:ln>
        </p:spPr>
      </p:pic>
      <p:pic>
        <p:nvPicPr>
          <p:cNvPr id="73" name="Google Shape;73;p4"/>
          <p:cNvPicPr preferRelativeResize="0"/>
          <p:nvPr/>
        </p:nvPicPr>
        <p:blipFill rotWithShape="1">
          <a:blip r:embed="rId4">
            <a:alphaModFix amt="50000"/>
          </a:blip>
          <a:srcRect l="25325" t="13342" r="18651" b="14042"/>
          <a:stretch/>
        </p:blipFill>
        <p:spPr>
          <a:xfrm>
            <a:off x="4429176" y="3018322"/>
            <a:ext cx="4086174" cy="3127514"/>
          </a:xfrm>
          <a:prstGeom prst="rect">
            <a:avLst/>
          </a:prstGeom>
          <a:noFill/>
          <a:ln>
            <a:noFill/>
          </a:ln>
        </p:spPr>
      </p:pic>
      <p:sp>
        <p:nvSpPr>
          <p:cNvPr id="74" name="Google Shape;74;p4"/>
          <p:cNvSpPr txBox="1">
            <a:spLocks noGrp="1"/>
          </p:cNvSpPr>
          <p:nvPr>
            <p:ph type="body" idx="2"/>
          </p:nvPr>
        </p:nvSpPr>
        <p:spPr>
          <a:xfrm>
            <a:off x="1095631" y="1891971"/>
            <a:ext cx="7419719" cy="40074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80000"/>
              </a:lnSpc>
              <a:spcBef>
                <a:spcPts val="0"/>
              </a:spcBef>
              <a:spcAft>
                <a:spcPts val="0"/>
              </a:spcAft>
              <a:buClr>
                <a:schemeClr val="dk1"/>
              </a:buClr>
              <a:buSzPts val="2400"/>
              <a:buNone/>
            </a:pPr>
            <a:r>
              <a:rPr lang="sl-SI" sz="2400"/>
              <a:t>Our school building is situated next to a beautiful park, filled with amazing, tall trees.</a:t>
            </a:r>
            <a:endParaRPr sz="2400"/>
          </a:p>
          <a:p>
            <a:pPr marL="171450" lvl="0" indent="-19050" algn="l" rtl="0">
              <a:lnSpc>
                <a:spcPct val="80000"/>
              </a:lnSpc>
              <a:spcBef>
                <a:spcPts val="1800"/>
              </a:spcBef>
              <a:spcAft>
                <a:spcPts val="0"/>
              </a:spcAft>
              <a:buClr>
                <a:schemeClr val="dk1"/>
              </a:buClr>
              <a:buSzPts val="2400"/>
              <a:buNone/>
            </a:pPr>
            <a:endParaRPr sz="2400"/>
          </a:p>
          <a:p>
            <a:pPr marL="171450" lvl="0" indent="-19050" algn="l" rtl="0">
              <a:lnSpc>
                <a:spcPct val="80000"/>
              </a:lnSpc>
              <a:spcBef>
                <a:spcPts val="1800"/>
              </a:spcBef>
              <a:spcAft>
                <a:spcPts val="0"/>
              </a:spcAft>
              <a:buClr>
                <a:schemeClr val="dk1"/>
              </a:buClr>
              <a:buSzPts val="2400"/>
              <a:buNone/>
            </a:pPr>
            <a:endParaRPr sz="2400"/>
          </a:p>
          <a:p>
            <a:pPr marL="171450" lvl="0" indent="-19050" algn="l" rtl="0">
              <a:lnSpc>
                <a:spcPct val="80000"/>
              </a:lnSpc>
              <a:spcBef>
                <a:spcPts val="1800"/>
              </a:spcBef>
              <a:spcAft>
                <a:spcPts val="0"/>
              </a:spcAft>
              <a:buClr>
                <a:schemeClr val="dk1"/>
              </a:buClr>
              <a:buSzPts val="2400"/>
              <a:buNone/>
            </a:pPr>
            <a:endParaRPr sz="2400"/>
          </a:p>
        </p:txBody>
      </p:sp>
      <p:sp>
        <p:nvSpPr>
          <p:cNvPr id="75" name="Google Shape;75;p4"/>
          <p:cNvSpPr txBox="1">
            <a:spLocks noGrp="1"/>
          </p:cNvSpPr>
          <p:nvPr>
            <p:ph type="body" idx="3"/>
          </p:nvPr>
        </p:nvSpPr>
        <p:spPr>
          <a:xfrm>
            <a:off x="1466479" y="1169027"/>
            <a:ext cx="7040776" cy="62368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794374"/>
              </a:buClr>
              <a:buSzPts val="2040"/>
              <a:buNone/>
            </a:pPr>
            <a:r>
              <a:rPr lang="sl-SI" sz="2040" i="1">
                <a:solidFill>
                  <a:srgbClr val="794374"/>
                </a:solidFill>
                <a:latin typeface="Arial Narrow"/>
                <a:ea typeface="Arial Narrow"/>
                <a:cs typeface="Arial Narrow"/>
                <a:sym typeface="Arial Narrow"/>
              </a:rPr>
              <a:t>Non scholae, sed vitae discimus. </a:t>
            </a:r>
            <a:endParaRPr sz="2040" i="1">
              <a:solidFill>
                <a:srgbClr val="794374"/>
              </a:solidFill>
              <a:latin typeface="Arial Narrow"/>
              <a:ea typeface="Arial Narrow"/>
              <a:cs typeface="Arial Narrow"/>
              <a:sym typeface="Arial Narrow"/>
            </a:endParaRPr>
          </a:p>
          <a:p>
            <a:pPr marL="0" lvl="0" indent="0" algn="ctr" rtl="0">
              <a:lnSpc>
                <a:spcPct val="70000"/>
              </a:lnSpc>
              <a:spcBef>
                <a:spcPts val="750"/>
              </a:spcBef>
              <a:spcAft>
                <a:spcPts val="0"/>
              </a:spcAft>
              <a:buClr>
                <a:schemeClr val="accent1"/>
              </a:buClr>
              <a:buSzPts val="1870"/>
              <a:buNone/>
            </a:pPr>
            <a:r>
              <a:rPr lang="sl-SI" sz="1870"/>
              <a:t>"Not for school, for life we learn." </a:t>
            </a:r>
            <a:endParaRPr sz="1870"/>
          </a:p>
        </p:txBody>
      </p:sp>
      <p:sp>
        <p:nvSpPr>
          <p:cNvPr id="76" name="Google Shape;76;p4"/>
          <p:cNvSpPr txBox="1">
            <a:spLocks noGrp="1"/>
          </p:cNvSpPr>
          <p:nvPr>
            <p:ph type="title"/>
          </p:nvPr>
        </p:nvSpPr>
        <p:spPr>
          <a:xfrm>
            <a:off x="1095632" y="166978"/>
            <a:ext cx="7782470" cy="866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Font typeface="Cambria"/>
              <a:buNone/>
            </a:pPr>
            <a:r>
              <a:rPr lang="sl-SI" b="1"/>
              <a:t>III. GIMNAZIJA MARIBOR  </a:t>
            </a:r>
            <a:r>
              <a:rPr lang="sl-SI"/>
              <a:t>(M</a:t>
            </a:r>
            <a:r>
              <a:rPr lang="sl-SI" cap="none"/>
              <a:t>aribor, Slovenia</a:t>
            </a:r>
            <a:r>
              <a:rPr lang="sl-SI"/>
              <a:t>)</a:t>
            </a:r>
            <a:endParaRPr/>
          </a:p>
        </p:txBody>
      </p:sp>
      <p:pic>
        <p:nvPicPr>
          <p:cNvPr id="77" name="Google Shape;77;p4"/>
          <p:cNvPicPr preferRelativeResize="0"/>
          <p:nvPr/>
        </p:nvPicPr>
        <p:blipFill rotWithShape="1">
          <a:blip r:embed="rId5">
            <a:alphaModFix/>
          </a:blip>
          <a:srcRect/>
          <a:stretch/>
        </p:blipFill>
        <p:spPr>
          <a:xfrm>
            <a:off x="7596" y="362492"/>
            <a:ext cx="916274" cy="1342356"/>
          </a:xfrm>
          <a:prstGeom prst="rect">
            <a:avLst/>
          </a:prstGeom>
          <a:noFill/>
          <a:ln>
            <a:noFill/>
          </a:ln>
        </p:spPr>
      </p:pic>
      <p:pic>
        <p:nvPicPr>
          <p:cNvPr id="78" name="Google Shape;78;p4" descr="C:\Users\win\AppData\Local\Temp\20200601_115202.jpg"/>
          <p:cNvPicPr preferRelativeResize="0"/>
          <p:nvPr/>
        </p:nvPicPr>
        <p:blipFill rotWithShape="1">
          <a:blip r:embed="rId6">
            <a:alphaModFix/>
          </a:blip>
          <a:srcRect/>
          <a:stretch/>
        </p:blipFill>
        <p:spPr>
          <a:xfrm>
            <a:off x="1370468" y="2522445"/>
            <a:ext cx="4608944" cy="2592531"/>
          </a:xfrm>
          <a:prstGeom prst="rect">
            <a:avLst/>
          </a:prstGeom>
          <a:noFill/>
          <a:ln>
            <a:noFill/>
          </a:ln>
          <a:effectLst>
            <a:outerShdw blurRad="292100" dist="139700" dir="2700000" algn="tl" rotWithShape="0">
              <a:srgbClr val="333333">
                <a:alpha val="64705"/>
              </a:srgbClr>
            </a:outerShdw>
          </a:effectLst>
        </p:spPr>
      </p:pic>
      <p:pic>
        <p:nvPicPr>
          <p:cNvPr id="79" name="Google Shape;79;p4" descr="C:\Users\win\AppData\Local\Temp\20200601_115230-1.jpg"/>
          <p:cNvPicPr preferRelativeResize="0"/>
          <p:nvPr/>
        </p:nvPicPr>
        <p:blipFill rotWithShape="1">
          <a:blip r:embed="rId7">
            <a:alphaModFix/>
          </a:blip>
          <a:srcRect/>
          <a:stretch/>
        </p:blipFill>
        <p:spPr>
          <a:xfrm>
            <a:off x="1848770" y="2522445"/>
            <a:ext cx="4608943" cy="2592531"/>
          </a:xfrm>
          <a:prstGeom prst="rect">
            <a:avLst/>
          </a:prstGeom>
          <a:noFill/>
          <a:ln>
            <a:noFill/>
          </a:ln>
          <a:effectLst>
            <a:outerShdw blurRad="292100" dist="139700" dir="2700000" algn="tl" rotWithShape="0">
              <a:srgbClr val="333333">
                <a:alpha val="64705"/>
              </a:srgbClr>
            </a:outerShdw>
          </a:effectLst>
        </p:spPr>
      </p:pic>
      <p:pic>
        <p:nvPicPr>
          <p:cNvPr id="80" name="Google Shape;80;p4" descr="C:\Users\win\AppData\Local\Temp\20200601_114557.jpg"/>
          <p:cNvPicPr preferRelativeResize="0">
            <a:picLocks noGrp="1"/>
          </p:cNvPicPr>
          <p:nvPr>
            <p:ph type="body" idx="1"/>
          </p:nvPr>
        </p:nvPicPr>
        <p:blipFill rotWithShape="1">
          <a:blip r:embed="rId8">
            <a:alphaModFix/>
          </a:blip>
          <a:srcRect/>
          <a:stretch/>
        </p:blipFill>
        <p:spPr>
          <a:xfrm>
            <a:off x="2414666" y="2518500"/>
            <a:ext cx="4622971" cy="2600421"/>
          </a:xfrm>
          <a:prstGeom prst="rect">
            <a:avLst/>
          </a:prstGeom>
          <a:noFill/>
          <a:ln>
            <a:noFill/>
          </a:ln>
          <a:effectLst>
            <a:outerShdw blurRad="292100" dist="139700" dir="2700000" algn="tl" rotWithShape="0">
              <a:srgbClr val="333333">
                <a:alpha val="64705"/>
              </a:srgbClr>
            </a:outerShdw>
          </a:effectLst>
        </p:spPr>
      </p:pic>
      <p:pic>
        <p:nvPicPr>
          <p:cNvPr id="81" name="Google Shape;81;p4" descr="C:\Users\win\AppData\Local\Temp\20200601_114836.jpg"/>
          <p:cNvPicPr preferRelativeResize="0"/>
          <p:nvPr/>
        </p:nvPicPr>
        <p:blipFill rotWithShape="1">
          <a:blip r:embed="rId9">
            <a:alphaModFix/>
          </a:blip>
          <a:srcRect/>
          <a:stretch/>
        </p:blipFill>
        <p:spPr>
          <a:xfrm>
            <a:off x="3008615" y="2526390"/>
            <a:ext cx="4594918" cy="2584641"/>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3000"/>
                                        <p:tgtEl>
                                          <p:spTgt spid="78"/>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3000"/>
                                        <p:tgtEl>
                                          <p:spTgt spid="79"/>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3000"/>
                                        <p:tgtEl>
                                          <p:spTgt spid="80"/>
                                        </p:tgtEl>
                                      </p:cBhvr>
                                    </p:animEffect>
                                  </p:childTnLst>
                                </p:cTn>
                              </p:par>
                            </p:childTnLst>
                          </p:cTn>
                        </p:par>
                        <p:par>
                          <p:cTn id="16" fill="hold">
                            <p:stCondLst>
                              <p:cond delay="9000"/>
                            </p:stCondLst>
                            <p:childTnLst>
                              <p:par>
                                <p:cTn id="17" presetID="10" presetClass="entr" presetSubtype="0" fill="hold" nodeType="afterEffect">
                                  <p:stCondLst>
                                    <p:cond delay="200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3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5</a:t>
            </a:fld>
            <a:endParaRPr/>
          </a:p>
        </p:txBody>
      </p:sp>
      <p:pic>
        <p:nvPicPr>
          <p:cNvPr id="87" name="Google Shape;87;p5"/>
          <p:cNvPicPr preferRelativeResize="0"/>
          <p:nvPr/>
        </p:nvPicPr>
        <p:blipFill rotWithShape="1">
          <a:blip r:embed="rId3">
            <a:alphaModFix amt="50000"/>
          </a:blip>
          <a:srcRect l="25325" t="13342" r="18651" b="14042"/>
          <a:stretch/>
        </p:blipFill>
        <p:spPr>
          <a:xfrm>
            <a:off x="4340658" y="3061335"/>
            <a:ext cx="4086174" cy="3127514"/>
          </a:xfrm>
          <a:prstGeom prst="rect">
            <a:avLst/>
          </a:prstGeom>
          <a:noFill/>
          <a:ln>
            <a:noFill/>
          </a:ln>
        </p:spPr>
      </p:pic>
      <p:pic>
        <p:nvPicPr>
          <p:cNvPr id="88" name="Google Shape;88;p5"/>
          <p:cNvPicPr preferRelativeResize="0"/>
          <p:nvPr/>
        </p:nvPicPr>
        <p:blipFill rotWithShape="1">
          <a:blip r:embed="rId4">
            <a:alphaModFix/>
          </a:blip>
          <a:srcRect/>
          <a:stretch/>
        </p:blipFill>
        <p:spPr>
          <a:xfrm>
            <a:off x="1079887" y="5310221"/>
            <a:ext cx="904783" cy="611340"/>
          </a:xfrm>
          <a:prstGeom prst="rect">
            <a:avLst/>
          </a:prstGeom>
          <a:noFill/>
          <a:ln>
            <a:noFill/>
          </a:ln>
        </p:spPr>
      </p:pic>
      <p:sp>
        <p:nvSpPr>
          <p:cNvPr id="89" name="Google Shape;89;p5"/>
          <p:cNvSpPr txBox="1">
            <a:spLocks noGrp="1"/>
          </p:cNvSpPr>
          <p:nvPr>
            <p:ph type="body" idx="2"/>
          </p:nvPr>
        </p:nvSpPr>
        <p:spPr>
          <a:xfrm>
            <a:off x="1095631" y="1825626"/>
            <a:ext cx="7027952" cy="5332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sl-SI" sz="2400" dirty="0" err="1"/>
              <a:t>The</a:t>
            </a:r>
            <a:r>
              <a:rPr lang="sl-SI" sz="2400" dirty="0"/>
              <a:t>  </a:t>
            </a:r>
            <a:r>
              <a:rPr lang="sl-SI" sz="2400" dirty="0" err="1"/>
              <a:t>school</a:t>
            </a:r>
            <a:r>
              <a:rPr lang="sl-SI" sz="2400" dirty="0"/>
              <a:t> </a:t>
            </a:r>
            <a:r>
              <a:rPr lang="sl-SI" sz="2400" dirty="0" err="1"/>
              <a:t>has</a:t>
            </a:r>
            <a:r>
              <a:rPr lang="sl-SI" sz="2400" dirty="0"/>
              <a:t> a </a:t>
            </a:r>
            <a:r>
              <a:rPr lang="sl-SI" sz="2400" dirty="0" smtClean="0"/>
              <a:t>157-</a:t>
            </a:r>
            <a:r>
              <a:rPr lang="sl-SI" sz="2400" dirty="0" err="1" smtClean="0"/>
              <a:t>year</a:t>
            </a:r>
            <a:r>
              <a:rPr lang="sl-SI" sz="2400" dirty="0" smtClean="0"/>
              <a:t> </a:t>
            </a:r>
            <a:r>
              <a:rPr lang="sl-SI" sz="2400" dirty="0" err="1"/>
              <a:t>tradition</a:t>
            </a:r>
            <a:r>
              <a:rPr lang="sl-SI" sz="2400" dirty="0"/>
              <a:t>. </a:t>
            </a:r>
            <a:endParaRPr dirty="0"/>
          </a:p>
          <a:p>
            <a:pPr marL="171450" lvl="0" indent="-19050" algn="l" rtl="0">
              <a:lnSpc>
                <a:spcPct val="90000"/>
              </a:lnSpc>
              <a:spcBef>
                <a:spcPts val="1800"/>
              </a:spcBef>
              <a:spcAft>
                <a:spcPts val="0"/>
              </a:spcAft>
              <a:buClr>
                <a:schemeClr val="dk1"/>
              </a:buClr>
              <a:buSzPts val="2400"/>
              <a:buNone/>
            </a:pPr>
            <a:endParaRPr sz="2400" dirty="0"/>
          </a:p>
          <a:p>
            <a:pPr marL="171450" lvl="0" indent="-19050" algn="l" rtl="0">
              <a:lnSpc>
                <a:spcPct val="90000"/>
              </a:lnSpc>
              <a:spcBef>
                <a:spcPts val="1800"/>
              </a:spcBef>
              <a:spcAft>
                <a:spcPts val="0"/>
              </a:spcAft>
              <a:buClr>
                <a:schemeClr val="dk1"/>
              </a:buClr>
              <a:buSzPts val="2400"/>
              <a:buNone/>
            </a:pPr>
            <a:endParaRPr sz="2400" dirty="0"/>
          </a:p>
        </p:txBody>
      </p:sp>
      <p:sp>
        <p:nvSpPr>
          <p:cNvPr id="90" name="Google Shape;90;p5"/>
          <p:cNvSpPr txBox="1">
            <a:spLocks noGrp="1"/>
          </p:cNvSpPr>
          <p:nvPr>
            <p:ph type="body" idx="3"/>
          </p:nvPr>
        </p:nvSpPr>
        <p:spPr>
          <a:xfrm>
            <a:off x="1474574" y="1081168"/>
            <a:ext cx="7040776" cy="62368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794374"/>
              </a:buClr>
              <a:buSzPts val="2040"/>
              <a:buNone/>
            </a:pPr>
            <a:r>
              <a:rPr lang="sl-SI" sz="2040" i="1">
                <a:solidFill>
                  <a:srgbClr val="794374"/>
                </a:solidFill>
                <a:latin typeface="Arial Narrow"/>
                <a:ea typeface="Arial Narrow"/>
                <a:cs typeface="Arial Narrow"/>
                <a:sym typeface="Arial Narrow"/>
              </a:rPr>
              <a:t>Non scholae, sed vitae discimus. </a:t>
            </a:r>
            <a:endParaRPr sz="2040" i="1">
              <a:solidFill>
                <a:srgbClr val="794374"/>
              </a:solidFill>
              <a:latin typeface="Arial Narrow"/>
              <a:ea typeface="Arial Narrow"/>
              <a:cs typeface="Arial Narrow"/>
              <a:sym typeface="Arial Narrow"/>
            </a:endParaRPr>
          </a:p>
          <a:p>
            <a:pPr marL="0" lvl="0" indent="0" algn="ctr" rtl="0">
              <a:lnSpc>
                <a:spcPct val="70000"/>
              </a:lnSpc>
              <a:spcBef>
                <a:spcPts val="750"/>
              </a:spcBef>
              <a:spcAft>
                <a:spcPts val="0"/>
              </a:spcAft>
              <a:buClr>
                <a:schemeClr val="accent1"/>
              </a:buClr>
              <a:buSzPts val="1870"/>
              <a:buNone/>
            </a:pPr>
            <a:r>
              <a:rPr lang="sl-SI" sz="1870"/>
              <a:t>"Not for school, for life we learn." </a:t>
            </a:r>
            <a:endParaRPr sz="1870"/>
          </a:p>
        </p:txBody>
      </p:sp>
      <p:sp>
        <p:nvSpPr>
          <p:cNvPr id="91" name="Google Shape;91;p5"/>
          <p:cNvSpPr txBox="1">
            <a:spLocks noGrp="1"/>
          </p:cNvSpPr>
          <p:nvPr>
            <p:ph type="title"/>
          </p:nvPr>
        </p:nvSpPr>
        <p:spPr>
          <a:xfrm>
            <a:off x="1095632" y="166978"/>
            <a:ext cx="7782470" cy="866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Font typeface="Cambria"/>
              <a:buNone/>
            </a:pPr>
            <a:r>
              <a:rPr lang="sl-SI" b="1"/>
              <a:t>III. GIMNAZIJA MARIBOR  </a:t>
            </a:r>
            <a:r>
              <a:rPr lang="sl-SI"/>
              <a:t>(M</a:t>
            </a:r>
            <a:r>
              <a:rPr lang="sl-SI" cap="none"/>
              <a:t>aribor, Slovenia</a:t>
            </a:r>
            <a:r>
              <a:rPr lang="sl-SI"/>
              <a:t>)</a:t>
            </a:r>
            <a:endParaRPr/>
          </a:p>
        </p:txBody>
      </p:sp>
      <p:pic>
        <p:nvPicPr>
          <p:cNvPr id="92" name="Google Shape;92;p5"/>
          <p:cNvPicPr preferRelativeResize="0"/>
          <p:nvPr/>
        </p:nvPicPr>
        <p:blipFill rotWithShape="1">
          <a:blip r:embed="rId5">
            <a:alphaModFix/>
          </a:blip>
          <a:srcRect/>
          <a:stretch/>
        </p:blipFill>
        <p:spPr>
          <a:xfrm>
            <a:off x="7596" y="362492"/>
            <a:ext cx="916274" cy="1342356"/>
          </a:xfrm>
          <a:prstGeom prst="rect">
            <a:avLst/>
          </a:prstGeom>
          <a:noFill/>
          <a:ln>
            <a:noFill/>
          </a:ln>
        </p:spPr>
      </p:pic>
      <p:sp>
        <p:nvSpPr>
          <p:cNvPr id="93" name="Google Shape;93;p5"/>
          <p:cNvSpPr/>
          <p:nvPr/>
        </p:nvSpPr>
        <p:spPr>
          <a:xfrm>
            <a:off x="2193763" y="2303929"/>
            <a:ext cx="4756474" cy="3061251"/>
          </a:xfrm>
          <a:prstGeom prst="rect">
            <a:avLst/>
          </a:prstGeom>
          <a:blipFill rotWithShape="1">
            <a:blip r:embed="rId6">
              <a:alphaModFix/>
            </a:blip>
            <a:stretch>
              <a:fillRect l="-28996" r="-28996"/>
            </a:stretch>
          </a:blip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3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6</a:t>
            </a:fld>
            <a:endParaRPr/>
          </a:p>
        </p:txBody>
      </p:sp>
      <p:pic>
        <p:nvPicPr>
          <p:cNvPr id="99" name="Google Shape;99;p6"/>
          <p:cNvPicPr preferRelativeResize="0"/>
          <p:nvPr/>
        </p:nvPicPr>
        <p:blipFill rotWithShape="1">
          <a:blip r:embed="rId3">
            <a:alphaModFix/>
          </a:blip>
          <a:srcRect/>
          <a:stretch/>
        </p:blipFill>
        <p:spPr>
          <a:xfrm>
            <a:off x="1079887" y="5310221"/>
            <a:ext cx="904783" cy="611340"/>
          </a:xfrm>
          <a:prstGeom prst="rect">
            <a:avLst/>
          </a:prstGeom>
          <a:noFill/>
          <a:ln>
            <a:noFill/>
          </a:ln>
        </p:spPr>
      </p:pic>
      <p:pic>
        <p:nvPicPr>
          <p:cNvPr id="100" name="Google Shape;100;p6"/>
          <p:cNvPicPr preferRelativeResize="0"/>
          <p:nvPr/>
        </p:nvPicPr>
        <p:blipFill rotWithShape="1">
          <a:blip r:embed="rId4">
            <a:alphaModFix amt="50000"/>
          </a:blip>
          <a:srcRect l="25325" t="13342" r="18651" b="14042"/>
          <a:stretch/>
        </p:blipFill>
        <p:spPr>
          <a:xfrm>
            <a:off x="4340658" y="3061335"/>
            <a:ext cx="4086174" cy="3127514"/>
          </a:xfrm>
          <a:prstGeom prst="rect">
            <a:avLst/>
          </a:prstGeom>
          <a:noFill/>
          <a:ln>
            <a:noFill/>
          </a:ln>
        </p:spPr>
      </p:pic>
      <p:sp>
        <p:nvSpPr>
          <p:cNvPr id="101" name="Google Shape;101;p6"/>
          <p:cNvSpPr txBox="1">
            <a:spLocks noGrp="1"/>
          </p:cNvSpPr>
          <p:nvPr>
            <p:ph type="body" idx="1"/>
          </p:nvPr>
        </p:nvSpPr>
        <p:spPr>
          <a:xfrm>
            <a:off x="1095632" y="1825625"/>
            <a:ext cx="7664267" cy="39655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sl-SI" sz="2400"/>
              <a:t>There are three educational programs: </a:t>
            </a:r>
            <a:endParaRPr/>
          </a:p>
          <a:p>
            <a:pPr marL="171450" lvl="0" indent="-171450" algn="l" rtl="0">
              <a:lnSpc>
                <a:spcPct val="90000"/>
              </a:lnSpc>
              <a:spcBef>
                <a:spcPts val="750"/>
              </a:spcBef>
              <a:spcAft>
                <a:spcPts val="0"/>
              </a:spcAft>
              <a:buClr>
                <a:schemeClr val="dk1"/>
              </a:buClr>
              <a:buSzPts val="2400"/>
              <a:buChar char="•"/>
            </a:pPr>
            <a:r>
              <a:rPr lang="sl-SI" sz="2400" b="1"/>
              <a:t>Gymnasium (grammar school)</a:t>
            </a:r>
            <a:r>
              <a:rPr lang="sl-SI" sz="2400"/>
              <a:t>, </a:t>
            </a:r>
            <a:endParaRPr/>
          </a:p>
          <a:p>
            <a:pPr marL="171450" lvl="0" indent="-171450" algn="l" rtl="0">
              <a:lnSpc>
                <a:spcPct val="90000"/>
              </a:lnSpc>
              <a:spcBef>
                <a:spcPts val="750"/>
              </a:spcBef>
              <a:spcAft>
                <a:spcPts val="0"/>
              </a:spcAft>
              <a:buClr>
                <a:schemeClr val="dk1"/>
              </a:buClr>
              <a:buSzPts val="2400"/>
              <a:buChar char="•"/>
            </a:pPr>
            <a:r>
              <a:rPr lang="sl-SI" sz="2400" b="1"/>
              <a:t>Sport Classes</a:t>
            </a:r>
            <a:r>
              <a:rPr lang="sl-SI" sz="2400"/>
              <a:t>,</a:t>
            </a:r>
            <a:endParaRPr sz="2400"/>
          </a:p>
          <a:p>
            <a:pPr marL="171450" lvl="0" indent="-171450" algn="l" rtl="0">
              <a:lnSpc>
                <a:spcPct val="90000"/>
              </a:lnSpc>
              <a:spcBef>
                <a:spcPts val="750"/>
              </a:spcBef>
              <a:spcAft>
                <a:spcPts val="0"/>
              </a:spcAft>
              <a:buClr>
                <a:schemeClr val="dk1"/>
              </a:buClr>
              <a:buSzPts val="2400"/>
              <a:buChar char="•"/>
            </a:pPr>
            <a:r>
              <a:rPr lang="sl-SI" sz="2400" b="1"/>
              <a:t>Preschool education</a:t>
            </a:r>
            <a:r>
              <a:rPr lang="sl-SI" sz="2400"/>
              <a:t>. </a:t>
            </a:r>
            <a:endParaRPr sz="2400"/>
          </a:p>
          <a:p>
            <a:pPr marL="171450" lvl="0" indent="-171450" algn="l" rtl="0">
              <a:lnSpc>
                <a:spcPct val="90000"/>
              </a:lnSpc>
              <a:spcBef>
                <a:spcPts val="750"/>
              </a:spcBef>
              <a:spcAft>
                <a:spcPts val="0"/>
              </a:spcAft>
              <a:buClr>
                <a:schemeClr val="dk1"/>
              </a:buClr>
              <a:buSzPts val="2000"/>
              <a:buNone/>
            </a:pPr>
            <a:endParaRPr/>
          </a:p>
          <a:p>
            <a:pPr marL="171450" lvl="0" indent="-44450" algn="l" rtl="0">
              <a:lnSpc>
                <a:spcPct val="90000"/>
              </a:lnSpc>
              <a:spcBef>
                <a:spcPts val="750"/>
              </a:spcBef>
              <a:spcAft>
                <a:spcPts val="0"/>
              </a:spcAft>
              <a:buClr>
                <a:schemeClr val="dk1"/>
              </a:buClr>
              <a:buSzPts val="2000"/>
              <a:buNone/>
            </a:pPr>
            <a:endParaRPr/>
          </a:p>
        </p:txBody>
      </p:sp>
      <p:sp>
        <p:nvSpPr>
          <p:cNvPr id="102" name="Google Shape;102;p6"/>
          <p:cNvSpPr txBox="1">
            <a:spLocks noGrp="1"/>
          </p:cNvSpPr>
          <p:nvPr>
            <p:ph type="body" idx="3"/>
          </p:nvPr>
        </p:nvSpPr>
        <p:spPr>
          <a:xfrm>
            <a:off x="1474574" y="1081168"/>
            <a:ext cx="7040776" cy="62368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794374"/>
              </a:buClr>
              <a:buSzPts val="2040"/>
              <a:buNone/>
            </a:pPr>
            <a:r>
              <a:rPr lang="sl-SI" sz="2040" i="1">
                <a:solidFill>
                  <a:srgbClr val="794374"/>
                </a:solidFill>
                <a:latin typeface="Arial Narrow"/>
                <a:ea typeface="Arial Narrow"/>
                <a:cs typeface="Arial Narrow"/>
                <a:sym typeface="Arial Narrow"/>
              </a:rPr>
              <a:t>Non scholae, sed vitae discimus. </a:t>
            </a:r>
            <a:endParaRPr sz="2040" i="1">
              <a:solidFill>
                <a:srgbClr val="794374"/>
              </a:solidFill>
              <a:latin typeface="Arial Narrow"/>
              <a:ea typeface="Arial Narrow"/>
              <a:cs typeface="Arial Narrow"/>
              <a:sym typeface="Arial Narrow"/>
            </a:endParaRPr>
          </a:p>
          <a:p>
            <a:pPr marL="0" lvl="0" indent="0" algn="ctr" rtl="0">
              <a:lnSpc>
                <a:spcPct val="70000"/>
              </a:lnSpc>
              <a:spcBef>
                <a:spcPts val="750"/>
              </a:spcBef>
              <a:spcAft>
                <a:spcPts val="0"/>
              </a:spcAft>
              <a:buClr>
                <a:schemeClr val="accent1"/>
              </a:buClr>
              <a:buSzPts val="1870"/>
              <a:buNone/>
            </a:pPr>
            <a:r>
              <a:rPr lang="sl-SI" sz="1870"/>
              <a:t>"Not for school, for life we learn." </a:t>
            </a:r>
            <a:endParaRPr sz="1870"/>
          </a:p>
        </p:txBody>
      </p:sp>
      <p:sp>
        <p:nvSpPr>
          <p:cNvPr id="103" name="Google Shape;103;p6"/>
          <p:cNvSpPr txBox="1">
            <a:spLocks noGrp="1"/>
          </p:cNvSpPr>
          <p:nvPr>
            <p:ph type="title"/>
          </p:nvPr>
        </p:nvSpPr>
        <p:spPr>
          <a:xfrm>
            <a:off x="1095632" y="166978"/>
            <a:ext cx="7782470" cy="866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Font typeface="Cambria"/>
              <a:buNone/>
            </a:pPr>
            <a:r>
              <a:rPr lang="sl-SI" b="1"/>
              <a:t>III. GIMNAZIJA MARIBOR  </a:t>
            </a:r>
            <a:r>
              <a:rPr lang="sl-SI"/>
              <a:t>(M</a:t>
            </a:r>
            <a:r>
              <a:rPr lang="sl-SI" cap="none"/>
              <a:t>aribor, Slovenia</a:t>
            </a:r>
            <a:r>
              <a:rPr lang="sl-SI"/>
              <a:t>)</a:t>
            </a:r>
            <a:endParaRPr/>
          </a:p>
        </p:txBody>
      </p:sp>
      <p:pic>
        <p:nvPicPr>
          <p:cNvPr id="104" name="Google Shape;104;p6"/>
          <p:cNvPicPr preferRelativeResize="0"/>
          <p:nvPr/>
        </p:nvPicPr>
        <p:blipFill rotWithShape="1">
          <a:blip r:embed="rId5">
            <a:alphaModFix/>
          </a:blip>
          <a:srcRect/>
          <a:stretch/>
        </p:blipFill>
        <p:spPr>
          <a:xfrm>
            <a:off x="7596" y="362492"/>
            <a:ext cx="916274" cy="1342356"/>
          </a:xfrm>
          <a:prstGeom prst="rect">
            <a:avLst/>
          </a:prstGeom>
          <a:noFill/>
          <a:ln>
            <a:noFill/>
          </a:ln>
        </p:spPr>
      </p:pic>
      <p:pic>
        <p:nvPicPr>
          <p:cNvPr id="105" name="Google Shape;105;p6" descr="Gimnazija - biologija.JPG"/>
          <p:cNvPicPr preferRelativeResize="0"/>
          <p:nvPr/>
        </p:nvPicPr>
        <p:blipFill rotWithShape="1">
          <a:blip r:embed="rId6">
            <a:alphaModFix/>
          </a:blip>
          <a:srcRect l="-1108" t="21057" r="1108" b="9401"/>
          <a:stretch/>
        </p:blipFill>
        <p:spPr>
          <a:xfrm>
            <a:off x="5830661" y="2210764"/>
            <a:ext cx="2722893" cy="3099457"/>
          </a:xfrm>
          <a:prstGeom prst="rect">
            <a:avLst/>
          </a:prstGeom>
          <a:noFill/>
          <a:ln>
            <a:noFill/>
          </a:ln>
          <a:effectLst>
            <a:outerShdw blurRad="292100" dist="139700" dir="2700000" algn="tl" rotWithShape="0">
              <a:srgbClr val="333333">
                <a:alpha val="64705"/>
              </a:srgbClr>
            </a:outerShdw>
          </a:effectLst>
        </p:spPr>
      </p:pic>
      <p:pic>
        <p:nvPicPr>
          <p:cNvPr id="106" name="Google Shape;106;p6" descr="http://www.tretja.si/wp-content/blogs.dir/4979/files/odbojka-za-dijake-finale-12-april-2018/08.jpg"/>
          <p:cNvPicPr preferRelativeResize="0"/>
          <p:nvPr/>
        </p:nvPicPr>
        <p:blipFill rotWithShape="1">
          <a:blip r:embed="rId7">
            <a:alphaModFix/>
          </a:blip>
          <a:srcRect/>
          <a:stretch/>
        </p:blipFill>
        <p:spPr>
          <a:xfrm>
            <a:off x="4143940" y="3103343"/>
            <a:ext cx="3373442" cy="2539217"/>
          </a:xfrm>
          <a:prstGeom prst="rect">
            <a:avLst/>
          </a:prstGeom>
          <a:noFill/>
          <a:ln>
            <a:noFill/>
          </a:ln>
          <a:effectLst>
            <a:outerShdw blurRad="292100" dist="139700" dir="2700000" algn="tl" rotWithShape="0">
              <a:srgbClr val="333333">
                <a:alpha val="64705"/>
              </a:srgbClr>
            </a:outerShdw>
          </a:effectLst>
        </p:spPr>
      </p:pic>
      <p:pic>
        <p:nvPicPr>
          <p:cNvPr id="107" name="Google Shape;107;p6"/>
          <p:cNvPicPr preferRelativeResize="0"/>
          <p:nvPr/>
        </p:nvPicPr>
        <p:blipFill rotWithShape="1">
          <a:blip r:embed="rId8">
            <a:alphaModFix/>
          </a:blip>
          <a:srcRect/>
          <a:stretch/>
        </p:blipFill>
        <p:spPr>
          <a:xfrm>
            <a:off x="1407299" y="3564999"/>
            <a:ext cx="3520466" cy="2346978"/>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30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30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3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7"/>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7</a:t>
            </a:fld>
            <a:endParaRPr/>
          </a:p>
        </p:txBody>
      </p:sp>
      <p:pic>
        <p:nvPicPr>
          <p:cNvPr id="113" name="Google Shape;113;p7"/>
          <p:cNvPicPr preferRelativeResize="0"/>
          <p:nvPr/>
        </p:nvPicPr>
        <p:blipFill rotWithShape="1">
          <a:blip r:embed="rId3">
            <a:alphaModFix/>
          </a:blip>
          <a:srcRect/>
          <a:stretch/>
        </p:blipFill>
        <p:spPr>
          <a:xfrm>
            <a:off x="1014087" y="5309650"/>
            <a:ext cx="904783" cy="611340"/>
          </a:xfrm>
          <a:prstGeom prst="rect">
            <a:avLst/>
          </a:prstGeom>
          <a:noFill/>
          <a:ln>
            <a:noFill/>
          </a:ln>
        </p:spPr>
      </p:pic>
      <p:pic>
        <p:nvPicPr>
          <p:cNvPr id="114" name="Google Shape;114;p7"/>
          <p:cNvPicPr preferRelativeResize="0"/>
          <p:nvPr/>
        </p:nvPicPr>
        <p:blipFill rotWithShape="1">
          <a:blip r:embed="rId4">
            <a:alphaModFix amt="50000"/>
          </a:blip>
          <a:srcRect l="25325" t="13342" r="18651" b="14042"/>
          <a:stretch/>
        </p:blipFill>
        <p:spPr>
          <a:xfrm>
            <a:off x="4340658" y="3061335"/>
            <a:ext cx="4086174" cy="3127514"/>
          </a:xfrm>
          <a:prstGeom prst="rect">
            <a:avLst/>
          </a:prstGeom>
          <a:noFill/>
          <a:ln>
            <a:noFill/>
          </a:ln>
        </p:spPr>
      </p:pic>
      <p:sp>
        <p:nvSpPr>
          <p:cNvPr id="115" name="Google Shape;115;p7"/>
          <p:cNvSpPr txBox="1">
            <a:spLocks noGrp="1"/>
          </p:cNvSpPr>
          <p:nvPr>
            <p:ph type="body" idx="2"/>
          </p:nvPr>
        </p:nvSpPr>
        <p:spPr>
          <a:xfrm>
            <a:off x="1095631" y="1825625"/>
            <a:ext cx="7331201" cy="9308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sl-SI" sz="2400"/>
              <a:t>The school fulfils its mission  through  developing responsibility, support, innovation and creativity.</a:t>
            </a:r>
            <a:endParaRPr/>
          </a:p>
          <a:p>
            <a:pPr marL="171450" lvl="0" indent="-19050" algn="l" rtl="0">
              <a:lnSpc>
                <a:spcPct val="90000"/>
              </a:lnSpc>
              <a:spcBef>
                <a:spcPts val="1800"/>
              </a:spcBef>
              <a:spcAft>
                <a:spcPts val="0"/>
              </a:spcAft>
              <a:buClr>
                <a:schemeClr val="dk1"/>
              </a:buClr>
              <a:buSzPts val="2400"/>
              <a:buNone/>
            </a:pPr>
            <a:endParaRPr sz="2400"/>
          </a:p>
          <a:p>
            <a:pPr marL="171450" lvl="0" indent="-19050" algn="l" rtl="0">
              <a:lnSpc>
                <a:spcPct val="90000"/>
              </a:lnSpc>
              <a:spcBef>
                <a:spcPts val="1800"/>
              </a:spcBef>
              <a:spcAft>
                <a:spcPts val="0"/>
              </a:spcAft>
              <a:buClr>
                <a:schemeClr val="dk1"/>
              </a:buClr>
              <a:buSzPts val="2400"/>
              <a:buNone/>
            </a:pPr>
            <a:endParaRPr sz="2400"/>
          </a:p>
        </p:txBody>
      </p:sp>
      <p:sp>
        <p:nvSpPr>
          <p:cNvPr id="116" name="Google Shape;116;p7"/>
          <p:cNvSpPr txBox="1">
            <a:spLocks noGrp="1"/>
          </p:cNvSpPr>
          <p:nvPr>
            <p:ph type="body" idx="3"/>
          </p:nvPr>
        </p:nvSpPr>
        <p:spPr>
          <a:xfrm>
            <a:off x="1466479" y="1117807"/>
            <a:ext cx="7040776" cy="62368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794374"/>
              </a:buClr>
              <a:buSzPts val="2040"/>
              <a:buNone/>
            </a:pPr>
            <a:r>
              <a:rPr lang="sl-SI" sz="2040" i="1">
                <a:solidFill>
                  <a:srgbClr val="794374"/>
                </a:solidFill>
                <a:latin typeface="Arial Narrow"/>
                <a:ea typeface="Arial Narrow"/>
                <a:cs typeface="Arial Narrow"/>
                <a:sym typeface="Arial Narrow"/>
              </a:rPr>
              <a:t>Non scholae, sed vitae discimus. </a:t>
            </a:r>
            <a:endParaRPr sz="2040" i="1">
              <a:solidFill>
                <a:srgbClr val="794374"/>
              </a:solidFill>
              <a:latin typeface="Arial Narrow"/>
              <a:ea typeface="Arial Narrow"/>
              <a:cs typeface="Arial Narrow"/>
              <a:sym typeface="Arial Narrow"/>
            </a:endParaRPr>
          </a:p>
          <a:p>
            <a:pPr marL="0" lvl="0" indent="0" algn="ctr" rtl="0">
              <a:lnSpc>
                <a:spcPct val="70000"/>
              </a:lnSpc>
              <a:spcBef>
                <a:spcPts val="750"/>
              </a:spcBef>
              <a:spcAft>
                <a:spcPts val="0"/>
              </a:spcAft>
              <a:buClr>
                <a:schemeClr val="accent1"/>
              </a:buClr>
              <a:buSzPts val="1870"/>
              <a:buNone/>
            </a:pPr>
            <a:r>
              <a:rPr lang="sl-SI" sz="1870"/>
              <a:t>"Not for school, for life we learn." </a:t>
            </a:r>
            <a:endParaRPr sz="1870"/>
          </a:p>
        </p:txBody>
      </p:sp>
      <p:sp>
        <p:nvSpPr>
          <p:cNvPr id="117" name="Google Shape;117;p7"/>
          <p:cNvSpPr txBox="1">
            <a:spLocks noGrp="1"/>
          </p:cNvSpPr>
          <p:nvPr>
            <p:ph type="title"/>
          </p:nvPr>
        </p:nvSpPr>
        <p:spPr>
          <a:xfrm>
            <a:off x="1095632" y="166978"/>
            <a:ext cx="7782470" cy="866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Font typeface="Cambria"/>
              <a:buNone/>
            </a:pPr>
            <a:r>
              <a:rPr lang="sl-SI" b="1"/>
              <a:t>III. GIMNAZIJA MARIBOR  </a:t>
            </a:r>
            <a:r>
              <a:rPr lang="sl-SI"/>
              <a:t>(M</a:t>
            </a:r>
            <a:r>
              <a:rPr lang="sl-SI" cap="none"/>
              <a:t>aribor, Slovenia</a:t>
            </a:r>
            <a:r>
              <a:rPr lang="sl-SI"/>
              <a:t>)</a:t>
            </a:r>
            <a:endParaRPr/>
          </a:p>
        </p:txBody>
      </p:sp>
      <p:pic>
        <p:nvPicPr>
          <p:cNvPr id="118" name="Google Shape;118;p7"/>
          <p:cNvPicPr preferRelativeResize="0"/>
          <p:nvPr/>
        </p:nvPicPr>
        <p:blipFill rotWithShape="1">
          <a:blip r:embed="rId5">
            <a:alphaModFix/>
          </a:blip>
          <a:srcRect/>
          <a:stretch/>
        </p:blipFill>
        <p:spPr>
          <a:xfrm>
            <a:off x="7596" y="362492"/>
            <a:ext cx="916274" cy="1342356"/>
          </a:xfrm>
          <a:prstGeom prst="rect">
            <a:avLst/>
          </a:prstGeom>
          <a:noFill/>
          <a:ln>
            <a:noFill/>
          </a:ln>
        </p:spPr>
      </p:pic>
      <p:pic>
        <p:nvPicPr>
          <p:cNvPr id="119" name="Google Shape;119;p7"/>
          <p:cNvPicPr preferRelativeResize="0"/>
          <p:nvPr/>
        </p:nvPicPr>
        <p:blipFill rotWithShape="1">
          <a:blip r:embed="rId6">
            <a:alphaModFix/>
          </a:blip>
          <a:srcRect l="247" t="155"/>
          <a:stretch/>
        </p:blipFill>
        <p:spPr>
          <a:xfrm rot="2707152">
            <a:off x="2749463" y="1833558"/>
            <a:ext cx="3884267" cy="4849109"/>
          </a:xfrm>
          <a:prstGeom prst="snip2DiagRect">
            <a:avLst>
              <a:gd name="adj1" fmla="val 50000"/>
              <a:gd name="adj2" fmla="val 16667"/>
            </a:avLst>
          </a:prstGeom>
          <a:noFill/>
          <a:ln>
            <a:noFill/>
          </a:ln>
        </p:spPr>
      </p:pic>
      <p:pic>
        <p:nvPicPr>
          <p:cNvPr id="120" name="Google Shape;120;p7" descr="http://tretja.splet.arnes.si/wp-content/blogs.dir/4979/files/majske-delavnice-15-maj-2018/59.jpg"/>
          <p:cNvPicPr preferRelativeResize="0"/>
          <p:nvPr/>
        </p:nvPicPr>
        <p:blipFill rotWithShape="1">
          <a:blip r:embed="rId7">
            <a:alphaModFix/>
          </a:blip>
          <a:srcRect/>
          <a:stretch/>
        </p:blipFill>
        <p:spPr>
          <a:xfrm>
            <a:off x="1079887" y="2573593"/>
            <a:ext cx="3635969" cy="2736628"/>
          </a:xfrm>
          <a:prstGeom prst="rect">
            <a:avLst/>
          </a:prstGeom>
          <a:noFill/>
          <a:ln>
            <a:noFill/>
          </a:ln>
          <a:effectLst>
            <a:outerShdw blurRad="292100" dist="139700" dir="2700000" algn="tl" rotWithShape="0">
              <a:srgbClr val="333333">
                <a:alpha val="64705"/>
              </a:srgbClr>
            </a:outerShdw>
          </a:effectLst>
        </p:spPr>
      </p:pic>
      <p:pic>
        <p:nvPicPr>
          <p:cNvPr id="121" name="Google Shape;121;p7"/>
          <p:cNvPicPr preferRelativeResize="0"/>
          <p:nvPr/>
        </p:nvPicPr>
        <p:blipFill rotWithShape="1">
          <a:blip r:embed="rId8">
            <a:alphaModFix/>
          </a:blip>
          <a:srcRect/>
          <a:stretch/>
        </p:blipFill>
        <p:spPr>
          <a:xfrm>
            <a:off x="3421030" y="2573593"/>
            <a:ext cx="4737961" cy="3193498"/>
          </a:xfrm>
          <a:prstGeom prst="rect">
            <a:avLst/>
          </a:prstGeom>
          <a:noFill/>
          <a:ln>
            <a:noFill/>
          </a:ln>
          <a:effectLst>
            <a:outerShdw blurRad="292100" dist="139700" dir="2700000" algn="tl" rotWithShape="0">
              <a:srgbClr val="333333">
                <a:alpha val="64705"/>
              </a:srgbClr>
            </a:outerShdw>
          </a:effectLst>
        </p:spPr>
      </p:pic>
      <p:pic>
        <p:nvPicPr>
          <p:cNvPr id="122" name="Google Shape;122;p7"/>
          <p:cNvPicPr preferRelativeResize="0"/>
          <p:nvPr/>
        </p:nvPicPr>
        <p:blipFill rotWithShape="1">
          <a:blip r:embed="rId9">
            <a:alphaModFix/>
          </a:blip>
          <a:srcRect/>
          <a:stretch/>
        </p:blipFill>
        <p:spPr>
          <a:xfrm>
            <a:off x="2279835" y="2533442"/>
            <a:ext cx="4584330" cy="3383539"/>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3000"/>
                                        <p:tgtEl>
                                          <p:spTgt spid="120"/>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3000"/>
                                        <p:tgtEl>
                                          <p:spTgt spid="121"/>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122"/>
                                        </p:tgtEl>
                                        <p:attrNameLst>
                                          <p:attrName>style.visibility</p:attrName>
                                        </p:attrNameLst>
                                      </p:cBhvr>
                                      <p:to>
                                        <p:strVal val="visible"/>
                                      </p:to>
                                    </p:set>
                                    <p:animEffect transition="in" filter="fade">
                                      <p:cBhvr>
                                        <p:cTn id="15" dur="3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8"/>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8</a:t>
            </a:fld>
            <a:endParaRPr/>
          </a:p>
        </p:txBody>
      </p:sp>
      <p:pic>
        <p:nvPicPr>
          <p:cNvPr id="128" name="Google Shape;128;p8"/>
          <p:cNvPicPr preferRelativeResize="0"/>
          <p:nvPr/>
        </p:nvPicPr>
        <p:blipFill rotWithShape="1">
          <a:blip r:embed="rId3">
            <a:alphaModFix/>
          </a:blip>
          <a:srcRect/>
          <a:stretch/>
        </p:blipFill>
        <p:spPr>
          <a:xfrm>
            <a:off x="1079887" y="5310221"/>
            <a:ext cx="904783" cy="611340"/>
          </a:xfrm>
          <a:prstGeom prst="rect">
            <a:avLst/>
          </a:prstGeom>
          <a:noFill/>
          <a:ln>
            <a:noFill/>
          </a:ln>
        </p:spPr>
      </p:pic>
      <p:pic>
        <p:nvPicPr>
          <p:cNvPr id="129" name="Google Shape;129;p8"/>
          <p:cNvPicPr preferRelativeResize="0"/>
          <p:nvPr/>
        </p:nvPicPr>
        <p:blipFill rotWithShape="1">
          <a:blip r:embed="rId4">
            <a:alphaModFix amt="50000"/>
          </a:blip>
          <a:srcRect l="25325" t="13342" r="18651" b="14042"/>
          <a:stretch/>
        </p:blipFill>
        <p:spPr>
          <a:xfrm>
            <a:off x="4340658" y="3061335"/>
            <a:ext cx="4086174" cy="3127514"/>
          </a:xfrm>
          <a:prstGeom prst="rect">
            <a:avLst/>
          </a:prstGeom>
          <a:noFill/>
          <a:ln>
            <a:noFill/>
          </a:ln>
        </p:spPr>
      </p:pic>
      <p:sp>
        <p:nvSpPr>
          <p:cNvPr id="130" name="Google Shape;130;p8"/>
          <p:cNvSpPr txBox="1">
            <a:spLocks noGrp="1"/>
          </p:cNvSpPr>
          <p:nvPr>
            <p:ph type="body" idx="2"/>
          </p:nvPr>
        </p:nvSpPr>
        <p:spPr>
          <a:xfrm>
            <a:off x="1095632" y="1825625"/>
            <a:ext cx="3993204" cy="39655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sl-SI" sz="2400"/>
              <a:t>Our students also take part in:</a:t>
            </a:r>
            <a:endParaRPr/>
          </a:p>
          <a:p>
            <a:pPr marL="171450" lvl="0" indent="-171450" algn="l" rtl="0">
              <a:lnSpc>
                <a:spcPct val="90000"/>
              </a:lnSpc>
              <a:spcBef>
                <a:spcPts val="1800"/>
              </a:spcBef>
              <a:spcAft>
                <a:spcPts val="0"/>
              </a:spcAft>
              <a:buClr>
                <a:schemeClr val="dk1"/>
              </a:buClr>
              <a:buSzPts val="2400"/>
              <a:buChar char="•"/>
            </a:pPr>
            <a:r>
              <a:rPr lang="sl-SI" sz="2400"/>
              <a:t>Extracurricular activities</a:t>
            </a:r>
            <a:endParaRPr/>
          </a:p>
          <a:p>
            <a:pPr marL="171450" lvl="0" indent="-171450" algn="l" rtl="0">
              <a:lnSpc>
                <a:spcPct val="90000"/>
              </a:lnSpc>
              <a:spcBef>
                <a:spcPts val="1800"/>
              </a:spcBef>
              <a:spcAft>
                <a:spcPts val="0"/>
              </a:spcAft>
              <a:buClr>
                <a:schemeClr val="dk1"/>
              </a:buClr>
              <a:buSzPts val="2400"/>
              <a:buChar char="•"/>
            </a:pPr>
            <a:r>
              <a:rPr lang="sl-SI" sz="2400"/>
              <a:t>Exchange programmes </a:t>
            </a:r>
            <a:endParaRPr/>
          </a:p>
          <a:p>
            <a:pPr marL="171450" lvl="0" indent="-171450" algn="l" rtl="0">
              <a:lnSpc>
                <a:spcPct val="90000"/>
              </a:lnSpc>
              <a:spcBef>
                <a:spcPts val="1800"/>
              </a:spcBef>
              <a:spcAft>
                <a:spcPts val="0"/>
              </a:spcAft>
              <a:buClr>
                <a:schemeClr val="dk1"/>
              </a:buClr>
              <a:buSzPts val="2400"/>
              <a:buChar char="•"/>
            </a:pPr>
            <a:r>
              <a:rPr lang="sl-SI" sz="2400"/>
              <a:t>Projects</a:t>
            </a:r>
            <a:endParaRPr/>
          </a:p>
        </p:txBody>
      </p:sp>
      <p:sp>
        <p:nvSpPr>
          <p:cNvPr id="131" name="Google Shape;131;p8"/>
          <p:cNvSpPr txBox="1">
            <a:spLocks noGrp="1"/>
          </p:cNvSpPr>
          <p:nvPr>
            <p:ph type="body" idx="3"/>
          </p:nvPr>
        </p:nvSpPr>
        <p:spPr>
          <a:xfrm>
            <a:off x="1466479" y="1175441"/>
            <a:ext cx="7040776" cy="62368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rgbClr val="794374"/>
              </a:buClr>
              <a:buSzPts val="2040"/>
              <a:buNone/>
            </a:pPr>
            <a:r>
              <a:rPr lang="sl-SI" sz="2040" i="1">
                <a:solidFill>
                  <a:srgbClr val="794374"/>
                </a:solidFill>
                <a:latin typeface="Arial Narrow"/>
                <a:ea typeface="Arial Narrow"/>
                <a:cs typeface="Arial Narrow"/>
                <a:sym typeface="Arial Narrow"/>
              </a:rPr>
              <a:t>Non scholae, sed vitae discimus. </a:t>
            </a:r>
            <a:endParaRPr sz="2040" i="1">
              <a:solidFill>
                <a:srgbClr val="794374"/>
              </a:solidFill>
              <a:latin typeface="Arial Narrow"/>
              <a:ea typeface="Arial Narrow"/>
              <a:cs typeface="Arial Narrow"/>
              <a:sym typeface="Arial Narrow"/>
            </a:endParaRPr>
          </a:p>
          <a:p>
            <a:pPr marL="0" lvl="0" indent="0" algn="ctr" rtl="0">
              <a:lnSpc>
                <a:spcPct val="70000"/>
              </a:lnSpc>
              <a:spcBef>
                <a:spcPts val="750"/>
              </a:spcBef>
              <a:spcAft>
                <a:spcPts val="0"/>
              </a:spcAft>
              <a:buClr>
                <a:schemeClr val="accent1"/>
              </a:buClr>
              <a:buSzPts val="1870"/>
              <a:buNone/>
            </a:pPr>
            <a:r>
              <a:rPr lang="sl-SI" sz="1870"/>
              <a:t>"Not for school, for life we learn." </a:t>
            </a:r>
            <a:endParaRPr sz="1870"/>
          </a:p>
        </p:txBody>
      </p:sp>
      <p:sp>
        <p:nvSpPr>
          <p:cNvPr id="132" name="Google Shape;132;p8"/>
          <p:cNvSpPr txBox="1">
            <a:spLocks noGrp="1"/>
          </p:cNvSpPr>
          <p:nvPr>
            <p:ph type="title"/>
          </p:nvPr>
        </p:nvSpPr>
        <p:spPr>
          <a:xfrm>
            <a:off x="1095632" y="166978"/>
            <a:ext cx="7782470" cy="866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Font typeface="Cambria"/>
              <a:buNone/>
            </a:pPr>
            <a:r>
              <a:rPr lang="sl-SI" b="1"/>
              <a:t>III. GIMNAZIJA MARIBOR  </a:t>
            </a:r>
            <a:r>
              <a:rPr lang="sl-SI"/>
              <a:t>(M</a:t>
            </a:r>
            <a:r>
              <a:rPr lang="sl-SI" cap="none"/>
              <a:t>aribor, Slovenia</a:t>
            </a:r>
            <a:r>
              <a:rPr lang="sl-SI"/>
              <a:t>)</a:t>
            </a:r>
            <a:endParaRPr/>
          </a:p>
        </p:txBody>
      </p:sp>
      <p:pic>
        <p:nvPicPr>
          <p:cNvPr id="133" name="Google Shape;133;p8"/>
          <p:cNvPicPr preferRelativeResize="0"/>
          <p:nvPr/>
        </p:nvPicPr>
        <p:blipFill rotWithShape="1">
          <a:blip r:embed="rId5">
            <a:alphaModFix/>
          </a:blip>
          <a:srcRect/>
          <a:stretch/>
        </p:blipFill>
        <p:spPr>
          <a:xfrm>
            <a:off x="7596" y="362492"/>
            <a:ext cx="916274" cy="1342356"/>
          </a:xfrm>
          <a:prstGeom prst="rect">
            <a:avLst/>
          </a:prstGeom>
          <a:noFill/>
          <a:ln>
            <a:noFill/>
          </a:ln>
        </p:spPr>
      </p:pic>
      <p:pic>
        <p:nvPicPr>
          <p:cNvPr id="134" name="Google Shape;134;p8" descr="http://tretja.splet.arnes.si/wp-content/blogs.dir/4979/files/2-av-in-2-bv-na-smucarskem-tecaju-na-treh-kraljih-2018/02.jpg"/>
          <p:cNvPicPr preferRelativeResize="0"/>
          <p:nvPr/>
        </p:nvPicPr>
        <p:blipFill rotWithShape="1">
          <a:blip r:embed="rId6">
            <a:alphaModFix/>
          </a:blip>
          <a:srcRect b="9294"/>
          <a:stretch/>
        </p:blipFill>
        <p:spPr>
          <a:xfrm>
            <a:off x="5564536" y="2018466"/>
            <a:ext cx="2386595" cy="1789946"/>
          </a:xfrm>
          <a:prstGeom prst="rect">
            <a:avLst/>
          </a:prstGeom>
          <a:noFill/>
          <a:ln>
            <a:noFill/>
          </a:ln>
          <a:effectLst>
            <a:outerShdw blurRad="292100" dist="139700" dir="2700000" algn="tl" rotWithShape="0">
              <a:srgbClr val="333333">
                <a:alpha val="64705"/>
              </a:srgbClr>
            </a:outerShdw>
          </a:effectLst>
        </p:spPr>
      </p:pic>
      <p:pic>
        <p:nvPicPr>
          <p:cNvPr id="135" name="Google Shape;135;p8" descr="http://tretja.splet.arnes.si/wp-content/blogs.dir/4979/files/slovenski-kulturni-praznik-februar-2018/02.jpg"/>
          <p:cNvPicPr preferRelativeResize="0"/>
          <p:nvPr/>
        </p:nvPicPr>
        <p:blipFill rotWithShape="1">
          <a:blip r:embed="rId7">
            <a:alphaModFix/>
          </a:blip>
          <a:srcRect/>
          <a:stretch/>
        </p:blipFill>
        <p:spPr>
          <a:xfrm>
            <a:off x="2201374" y="4037269"/>
            <a:ext cx="2423633" cy="1819112"/>
          </a:xfrm>
          <a:prstGeom prst="rect">
            <a:avLst/>
          </a:prstGeom>
          <a:noFill/>
          <a:ln>
            <a:noFill/>
          </a:ln>
          <a:effectLst>
            <a:outerShdw blurRad="292100" dist="139700" dir="2700000" algn="tl" rotWithShape="0">
              <a:srgbClr val="333333">
                <a:alpha val="64705"/>
              </a:srgbClr>
            </a:outerShdw>
          </a:effectLst>
        </p:spPr>
      </p:pic>
      <p:pic>
        <p:nvPicPr>
          <p:cNvPr id="136" name="Google Shape;136;p8"/>
          <p:cNvPicPr preferRelativeResize="0"/>
          <p:nvPr/>
        </p:nvPicPr>
        <p:blipFill rotWithShape="1">
          <a:blip r:embed="rId8">
            <a:alphaModFix/>
          </a:blip>
          <a:srcRect/>
          <a:stretch/>
        </p:blipFill>
        <p:spPr>
          <a:xfrm>
            <a:off x="4289713" y="3272364"/>
            <a:ext cx="2882072" cy="1833501"/>
          </a:xfrm>
          <a:prstGeom prst="rect">
            <a:avLst/>
          </a:prstGeom>
          <a:noFill/>
          <a:ln>
            <a:noFill/>
          </a:ln>
          <a:effectLst>
            <a:outerShdw blurRad="292100" dist="139700" dir="2700000" algn="tl" rotWithShape="0">
              <a:srgbClr val="333333">
                <a:alpha val="64705"/>
              </a:srgbClr>
            </a:outerShdw>
          </a:effectLst>
        </p:spPr>
      </p:pic>
      <p:pic>
        <p:nvPicPr>
          <p:cNvPr id="137" name="Google Shape;137;p8"/>
          <p:cNvPicPr preferRelativeResize="0"/>
          <p:nvPr/>
        </p:nvPicPr>
        <p:blipFill rotWithShape="1">
          <a:blip r:embed="rId9">
            <a:alphaModFix/>
          </a:blip>
          <a:srcRect/>
          <a:stretch/>
        </p:blipFill>
        <p:spPr>
          <a:xfrm>
            <a:off x="5227961" y="4123233"/>
            <a:ext cx="2723170" cy="1841777"/>
          </a:xfrm>
          <a:prstGeom prst="rect">
            <a:avLst/>
          </a:prstGeom>
          <a:noFill/>
          <a:ln>
            <a:noFill/>
          </a:ln>
          <a:effectLst>
            <a:outerShdw blurRad="292100" dist="139700" dir="2700000" algn="tl" rotWithShape="0">
              <a:srgbClr val="333333">
                <a:alpha val="64705"/>
              </a:srgbClr>
            </a:outerShdw>
          </a:effectLst>
        </p:spPr>
      </p:pic>
      <p:pic>
        <p:nvPicPr>
          <p:cNvPr id="138" name="Google Shape;138;p8"/>
          <p:cNvPicPr preferRelativeResize="0"/>
          <p:nvPr/>
        </p:nvPicPr>
        <p:blipFill rotWithShape="1">
          <a:blip r:embed="rId10">
            <a:alphaModFix/>
          </a:blip>
          <a:srcRect/>
          <a:stretch/>
        </p:blipFill>
        <p:spPr>
          <a:xfrm>
            <a:off x="4598329" y="2607994"/>
            <a:ext cx="2923597" cy="1815681"/>
          </a:xfrm>
          <a:prstGeom prst="rect">
            <a:avLst/>
          </a:prstGeom>
          <a:noFill/>
          <a:ln>
            <a:noFill/>
          </a:ln>
          <a:effectLst>
            <a:outerShdw blurRad="292100" dist="139700" dir="2700000" algn="tl" rotWithShape="0">
              <a:srgbClr val="333333">
                <a:alpha val="64705"/>
              </a:srgbClr>
            </a:outerShdw>
          </a:effectLst>
        </p:spPr>
      </p:pic>
      <p:pic>
        <p:nvPicPr>
          <p:cNvPr id="139" name="Google Shape;139;p8"/>
          <p:cNvPicPr preferRelativeResize="0"/>
          <p:nvPr/>
        </p:nvPicPr>
        <p:blipFill rotWithShape="1">
          <a:blip r:embed="rId11">
            <a:alphaModFix/>
          </a:blip>
          <a:srcRect/>
          <a:stretch/>
        </p:blipFill>
        <p:spPr>
          <a:xfrm>
            <a:off x="2989386" y="3558217"/>
            <a:ext cx="2578148" cy="1839079"/>
          </a:xfrm>
          <a:prstGeom prst="rect">
            <a:avLst/>
          </a:prstGeom>
          <a:noFill/>
          <a:ln>
            <a:noFill/>
          </a:ln>
          <a:effectLst>
            <a:outerShdw blurRad="292100" dist="139700" dir="2700000" algn="tl" rotWithShape="0">
              <a:srgbClr val="333333">
                <a:alpha val="64705"/>
              </a:srgbClr>
            </a:outerShdw>
          </a:effectLst>
        </p:spPr>
      </p:pic>
      <p:pic>
        <p:nvPicPr>
          <p:cNvPr id="140" name="Google Shape;140;p8" descr="http://www.tretja.si/wp-content/blogs.dir/4979/files/predstavitev-albuma-odmevi-2015-2018-13-marec-2019/05.jpg"/>
          <p:cNvPicPr preferRelativeResize="0"/>
          <p:nvPr/>
        </p:nvPicPr>
        <p:blipFill rotWithShape="1">
          <a:blip r:embed="rId12">
            <a:alphaModFix/>
          </a:blip>
          <a:srcRect/>
          <a:stretch/>
        </p:blipFill>
        <p:spPr>
          <a:xfrm>
            <a:off x="3750709" y="4515759"/>
            <a:ext cx="2628948" cy="1478784"/>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2000"/>
                                        <p:tgtEl>
                                          <p:spTgt spid="135"/>
                                        </p:tgtEl>
                                      </p:cBhvr>
                                    </p:animEffect>
                                  </p:childTnLst>
                                </p:cTn>
                              </p:par>
                            </p:childTnLst>
                          </p:cTn>
                        </p:par>
                        <p:par>
                          <p:cTn id="12" fill="hold">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136"/>
                                        </p:tgtEl>
                                        <p:attrNameLst>
                                          <p:attrName>style.visibility</p:attrName>
                                        </p:attrNameLst>
                                      </p:cBhvr>
                                      <p:to>
                                        <p:strVal val="visible"/>
                                      </p:to>
                                    </p:set>
                                    <p:animEffect transition="in" filter="fade">
                                      <p:cBhvr>
                                        <p:cTn id="15" dur="2000"/>
                                        <p:tgtEl>
                                          <p:spTgt spid="136"/>
                                        </p:tgtEl>
                                      </p:cBhvr>
                                    </p:animEffect>
                                  </p:childTnLst>
                                </p:cTn>
                              </p:par>
                            </p:childTnLst>
                          </p:cTn>
                        </p:par>
                        <p:par>
                          <p:cTn id="16" fill="hold">
                            <p:stCondLst>
                              <p:cond delay="6000"/>
                            </p:stCondLst>
                            <p:childTnLst>
                              <p:par>
                                <p:cTn id="17" presetID="10" presetClass="entr" presetSubtype="0" fill="hold" nodeType="afterEffect">
                                  <p:stCondLst>
                                    <p:cond delay="150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2000"/>
                                        <p:tgtEl>
                                          <p:spTgt spid="137"/>
                                        </p:tgtEl>
                                      </p:cBhvr>
                                    </p:animEffect>
                                  </p:childTnLst>
                                </p:cTn>
                              </p:par>
                            </p:childTnLst>
                          </p:cTn>
                        </p:par>
                        <p:par>
                          <p:cTn id="20" fill="hold">
                            <p:stCondLst>
                              <p:cond delay="8000"/>
                            </p:stCondLst>
                            <p:childTnLst>
                              <p:par>
                                <p:cTn id="21" presetID="10" presetClass="entr" presetSubtype="0" fill="hold" nodeType="afterEffect">
                                  <p:stCondLst>
                                    <p:cond delay="1500"/>
                                  </p:stCondLst>
                                  <p:childTnLst>
                                    <p:set>
                                      <p:cBhvr>
                                        <p:cTn id="22" dur="1" fill="hold">
                                          <p:stCondLst>
                                            <p:cond delay="0"/>
                                          </p:stCondLst>
                                        </p:cTn>
                                        <p:tgtEl>
                                          <p:spTgt spid="138"/>
                                        </p:tgtEl>
                                        <p:attrNameLst>
                                          <p:attrName>style.visibility</p:attrName>
                                        </p:attrNameLst>
                                      </p:cBhvr>
                                      <p:to>
                                        <p:strVal val="visible"/>
                                      </p:to>
                                    </p:set>
                                    <p:animEffect transition="in" filter="fade">
                                      <p:cBhvr>
                                        <p:cTn id="23" dur="2000"/>
                                        <p:tgtEl>
                                          <p:spTgt spid="138"/>
                                        </p:tgtEl>
                                      </p:cBhvr>
                                    </p:animEffect>
                                  </p:childTnLst>
                                </p:cTn>
                              </p:par>
                            </p:childTnLst>
                          </p:cTn>
                        </p:par>
                        <p:par>
                          <p:cTn id="24" fill="hold">
                            <p:stCondLst>
                              <p:cond delay="10000"/>
                            </p:stCondLst>
                            <p:childTnLst>
                              <p:par>
                                <p:cTn id="25" presetID="10" presetClass="entr" presetSubtype="0" fill="hold" nodeType="afterEffect">
                                  <p:stCondLst>
                                    <p:cond delay="100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2000"/>
                                        <p:tgtEl>
                                          <p:spTgt spid="139"/>
                                        </p:tgtEl>
                                      </p:cBhvr>
                                    </p:animEffect>
                                  </p:childTnLst>
                                </p:cTn>
                              </p:par>
                            </p:childTnLst>
                          </p:cTn>
                        </p:par>
                        <p:par>
                          <p:cTn id="28" fill="hold">
                            <p:stCondLst>
                              <p:cond delay="12000"/>
                            </p:stCondLst>
                            <p:childTnLst>
                              <p:par>
                                <p:cTn id="29" presetID="10" presetClass="entr" presetSubtype="0" fill="hold" nodeType="afterEffect">
                                  <p:stCondLst>
                                    <p:cond delay="150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9"/>
          <p:cNvSpPr txBox="1">
            <a:spLocks noGrp="1"/>
          </p:cNvSpPr>
          <p:nvPr>
            <p:ph type="sldNum" idx="12"/>
          </p:nvPr>
        </p:nvSpPr>
        <p:spPr>
          <a:xfrm>
            <a:off x="160491" y="669181"/>
            <a:ext cx="610484" cy="3088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sl-SI"/>
              <a:pPr marL="0" lvl="0" indent="0" algn="l" rtl="0">
                <a:spcBef>
                  <a:spcPts val="0"/>
                </a:spcBef>
                <a:spcAft>
                  <a:spcPts val="0"/>
                </a:spcAft>
                <a:buNone/>
              </a:pPr>
              <a:t>9</a:t>
            </a:fld>
            <a:endParaRPr/>
          </a:p>
        </p:txBody>
      </p:sp>
      <p:sp>
        <p:nvSpPr>
          <p:cNvPr id="146" name="Google Shape;146;p9"/>
          <p:cNvSpPr txBox="1">
            <a:spLocks noGrp="1"/>
          </p:cNvSpPr>
          <p:nvPr>
            <p:ph type="body" idx="3"/>
          </p:nvPr>
        </p:nvSpPr>
        <p:spPr>
          <a:xfrm>
            <a:off x="1430553" y="601269"/>
            <a:ext cx="7040776" cy="6236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200"/>
              <a:buNone/>
            </a:pPr>
            <a:r>
              <a:rPr lang="sl-SI"/>
              <a:t>School projects</a:t>
            </a:r>
            <a:endParaRPr/>
          </a:p>
        </p:txBody>
      </p:sp>
      <p:pic>
        <p:nvPicPr>
          <p:cNvPr id="147" name="Google Shape;147;p9"/>
          <p:cNvPicPr preferRelativeResize="0"/>
          <p:nvPr/>
        </p:nvPicPr>
        <p:blipFill rotWithShape="1">
          <a:blip r:embed="rId3">
            <a:alphaModFix/>
          </a:blip>
          <a:srcRect/>
          <a:stretch/>
        </p:blipFill>
        <p:spPr>
          <a:xfrm>
            <a:off x="1079887" y="5310221"/>
            <a:ext cx="904783" cy="611340"/>
          </a:xfrm>
          <a:prstGeom prst="rect">
            <a:avLst/>
          </a:prstGeom>
          <a:noFill/>
          <a:ln>
            <a:noFill/>
          </a:ln>
        </p:spPr>
      </p:pic>
      <p:pic>
        <p:nvPicPr>
          <p:cNvPr id="148" name="Google Shape;148;p9"/>
          <p:cNvPicPr preferRelativeResize="0"/>
          <p:nvPr/>
        </p:nvPicPr>
        <p:blipFill rotWithShape="1">
          <a:blip r:embed="rId4">
            <a:alphaModFix amt="50000"/>
          </a:blip>
          <a:srcRect l="25325" t="13342" r="18651" b="14042"/>
          <a:stretch/>
        </p:blipFill>
        <p:spPr>
          <a:xfrm>
            <a:off x="4340658" y="3061335"/>
            <a:ext cx="4086174" cy="3127514"/>
          </a:xfrm>
          <a:prstGeom prst="rect">
            <a:avLst/>
          </a:prstGeom>
          <a:noFill/>
          <a:ln>
            <a:noFill/>
          </a:ln>
        </p:spPr>
      </p:pic>
      <p:sp>
        <p:nvSpPr>
          <p:cNvPr id="149" name="Google Shape;149;p9"/>
          <p:cNvSpPr txBox="1">
            <a:spLocks noGrp="1"/>
          </p:cNvSpPr>
          <p:nvPr>
            <p:ph type="body" idx="2"/>
          </p:nvPr>
        </p:nvSpPr>
        <p:spPr>
          <a:xfrm>
            <a:off x="1474573" y="1349115"/>
            <a:ext cx="6052662" cy="46469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sl-SI" sz="2400"/>
              <a:t>Our school‘s</a:t>
            </a:r>
            <a:r>
              <a:rPr lang="sl-SI" sz="2400" b="1"/>
              <a:t> climate project </a:t>
            </a:r>
            <a:r>
              <a:rPr lang="sl-SI" sz="2400"/>
              <a:t>is  related with: </a:t>
            </a:r>
            <a:endParaRPr/>
          </a:p>
          <a:p>
            <a:pPr marL="171450" lvl="0" indent="-171450" algn="l" rtl="0">
              <a:lnSpc>
                <a:spcPct val="90000"/>
              </a:lnSpc>
              <a:spcBef>
                <a:spcPts val="1800"/>
              </a:spcBef>
              <a:spcAft>
                <a:spcPts val="0"/>
              </a:spcAft>
              <a:buClr>
                <a:schemeClr val="dk1"/>
              </a:buClr>
              <a:buSzPts val="2400"/>
              <a:buNone/>
            </a:pPr>
            <a:r>
              <a:rPr lang="sl-SI" sz="2400"/>
              <a:t>Ekošola national project </a:t>
            </a:r>
            <a:endParaRPr/>
          </a:p>
          <a:p>
            <a:pPr marL="171450" lvl="0" indent="-171450" algn="l" rtl="0">
              <a:lnSpc>
                <a:spcPct val="90000"/>
              </a:lnSpc>
              <a:spcBef>
                <a:spcPts val="1800"/>
              </a:spcBef>
              <a:spcAft>
                <a:spcPts val="0"/>
              </a:spcAft>
              <a:buClr>
                <a:schemeClr val="dk1"/>
              </a:buClr>
              <a:buSzPts val="2400"/>
              <a:buNone/>
            </a:pPr>
            <a:r>
              <a:rPr lang="sl-SI" sz="2400"/>
              <a:t>school projects like:</a:t>
            </a:r>
            <a:endParaRPr/>
          </a:p>
          <a:p>
            <a:pPr marL="171450" lvl="0" indent="-171450" algn="l" rtl="0">
              <a:lnSpc>
                <a:spcPct val="90000"/>
              </a:lnSpc>
              <a:spcBef>
                <a:spcPts val="1800"/>
              </a:spcBef>
              <a:spcAft>
                <a:spcPts val="0"/>
              </a:spcAft>
              <a:buClr>
                <a:schemeClr val="dk1"/>
              </a:buClr>
              <a:buSzPts val="2400"/>
              <a:buChar char="•"/>
            </a:pPr>
            <a:r>
              <a:rPr lang="sl-SI" sz="2400"/>
              <a:t>Healthy nutrition, </a:t>
            </a:r>
            <a:endParaRPr/>
          </a:p>
          <a:p>
            <a:pPr marL="171450" lvl="0" indent="-171450" algn="l" rtl="0">
              <a:lnSpc>
                <a:spcPct val="90000"/>
              </a:lnSpc>
              <a:spcBef>
                <a:spcPts val="1800"/>
              </a:spcBef>
              <a:spcAft>
                <a:spcPts val="0"/>
              </a:spcAft>
              <a:buClr>
                <a:schemeClr val="dk1"/>
              </a:buClr>
              <a:buSzPts val="2400"/>
              <a:buChar char="•"/>
            </a:pPr>
            <a:r>
              <a:rPr lang="sl-SI" sz="2400"/>
              <a:t>Running for health</a:t>
            </a:r>
            <a:endParaRPr/>
          </a:p>
          <a:p>
            <a:pPr marL="171450" lvl="0" indent="-171450" algn="l" rtl="0">
              <a:lnSpc>
                <a:spcPct val="90000"/>
              </a:lnSpc>
              <a:spcBef>
                <a:spcPts val="1800"/>
              </a:spcBef>
              <a:spcAft>
                <a:spcPts val="0"/>
              </a:spcAft>
              <a:buClr>
                <a:schemeClr val="dk1"/>
              </a:buClr>
              <a:buSzPts val="2400"/>
              <a:buChar char="•"/>
            </a:pPr>
            <a:r>
              <a:rPr lang="sl-SI" sz="2400"/>
              <a:t>Outdoor classrooms</a:t>
            </a:r>
            <a:endParaRPr sz="2400"/>
          </a:p>
          <a:p>
            <a:pPr marL="171450" lvl="0" indent="-171450" algn="l" rtl="0">
              <a:lnSpc>
                <a:spcPct val="90000"/>
              </a:lnSpc>
              <a:spcBef>
                <a:spcPts val="1800"/>
              </a:spcBef>
              <a:spcAft>
                <a:spcPts val="0"/>
              </a:spcAft>
              <a:buClr>
                <a:schemeClr val="dk1"/>
              </a:buClr>
              <a:buSzPts val="2400"/>
              <a:buChar char="•"/>
            </a:pPr>
            <a:r>
              <a:rPr lang="sl-SI" sz="2400"/>
              <a:t>Rose garden</a:t>
            </a:r>
            <a:endParaRPr/>
          </a:p>
          <a:p>
            <a:pPr marL="171450" lvl="0" indent="-171450" algn="l" rtl="0">
              <a:lnSpc>
                <a:spcPct val="90000"/>
              </a:lnSpc>
              <a:spcBef>
                <a:spcPts val="750"/>
              </a:spcBef>
              <a:spcAft>
                <a:spcPts val="0"/>
              </a:spcAft>
              <a:buClr>
                <a:schemeClr val="dk1"/>
              </a:buClr>
              <a:buSzPts val="2400"/>
              <a:buChar char="•"/>
            </a:pPr>
            <a:r>
              <a:rPr lang="sl-SI" sz="2400"/>
              <a:t>energy remediation of the school</a:t>
            </a:r>
            <a:endParaRPr sz="2400"/>
          </a:p>
          <a:p>
            <a:pPr marL="171450" lvl="0" indent="-19050" algn="l" rtl="0">
              <a:lnSpc>
                <a:spcPct val="90000"/>
              </a:lnSpc>
              <a:spcBef>
                <a:spcPts val="750"/>
              </a:spcBef>
              <a:spcAft>
                <a:spcPts val="0"/>
              </a:spcAft>
              <a:buClr>
                <a:schemeClr val="dk1"/>
              </a:buClr>
              <a:buSzPts val="2400"/>
              <a:buNone/>
            </a:pPr>
            <a:endParaRPr sz="2400"/>
          </a:p>
        </p:txBody>
      </p:sp>
      <p:sp>
        <p:nvSpPr>
          <p:cNvPr id="150" name="Google Shape;150;p9"/>
          <p:cNvSpPr txBox="1">
            <a:spLocks noGrp="1"/>
          </p:cNvSpPr>
          <p:nvPr>
            <p:ph type="title"/>
          </p:nvPr>
        </p:nvSpPr>
        <p:spPr>
          <a:xfrm>
            <a:off x="1474573" y="166978"/>
            <a:ext cx="7040776" cy="7461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ts val="2520"/>
              <a:buFont typeface="Cambria"/>
              <a:buNone/>
            </a:pPr>
            <a:r>
              <a:rPr lang="sl-SI" sz="2520" b="1"/>
              <a:t>III. GIMNAZIJA MARIBOR  </a:t>
            </a:r>
            <a:r>
              <a:rPr lang="sl-SI" sz="2520"/>
              <a:t>(M</a:t>
            </a:r>
            <a:r>
              <a:rPr lang="sl-SI" sz="2520" cap="none"/>
              <a:t>aribor, Slovenia</a:t>
            </a:r>
            <a:r>
              <a:rPr lang="sl-SI" sz="2520"/>
              <a:t>)</a:t>
            </a:r>
            <a:br>
              <a:rPr lang="sl-SI" sz="2520"/>
            </a:br>
            <a:endParaRPr sz="2520"/>
          </a:p>
        </p:txBody>
      </p:sp>
      <p:pic>
        <p:nvPicPr>
          <p:cNvPr id="151" name="Google Shape;151;p9"/>
          <p:cNvPicPr preferRelativeResize="0"/>
          <p:nvPr/>
        </p:nvPicPr>
        <p:blipFill rotWithShape="1">
          <a:blip r:embed="rId5">
            <a:alphaModFix/>
          </a:blip>
          <a:srcRect/>
          <a:stretch/>
        </p:blipFill>
        <p:spPr>
          <a:xfrm>
            <a:off x="5148572" y="1755217"/>
            <a:ext cx="1151211" cy="1297397"/>
          </a:xfrm>
          <a:prstGeom prst="rect">
            <a:avLst/>
          </a:prstGeom>
          <a:noFill/>
          <a:ln>
            <a:noFill/>
          </a:ln>
          <a:effectLst>
            <a:outerShdw blurRad="292100" dist="139700" dir="2700000" algn="tl" rotWithShape="0">
              <a:srgbClr val="333333">
                <a:alpha val="64705"/>
              </a:srgbClr>
            </a:outerShdw>
          </a:effectLst>
        </p:spPr>
      </p:pic>
      <p:pic>
        <p:nvPicPr>
          <p:cNvPr id="152" name="Google Shape;152;p9" descr="C:\Users\win\AppData\Local\Temp\20200601_115724.jpg"/>
          <p:cNvPicPr preferRelativeResize="0"/>
          <p:nvPr/>
        </p:nvPicPr>
        <p:blipFill rotWithShape="1">
          <a:blip r:embed="rId6">
            <a:alphaModFix/>
          </a:blip>
          <a:srcRect/>
          <a:stretch/>
        </p:blipFill>
        <p:spPr>
          <a:xfrm>
            <a:off x="4500904" y="3176780"/>
            <a:ext cx="3476625" cy="1955602"/>
          </a:xfrm>
          <a:prstGeom prst="rect">
            <a:avLst/>
          </a:prstGeom>
          <a:noFill/>
          <a:ln>
            <a:noFill/>
          </a:ln>
          <a:effectLst>
            <a:outerShdw blurRad="292100" dist="139700" dir="2700000" algn="tl" rotWithShape="0">
              <a:srgbClr val="333333">
                <a:alpha val="64705"/>
              </a:srgbClr>
            </a:outerShdw>
          </a:effectLst>
        </p:spPr>
      </p:pic>
      <p:pic>
        <p:nvPicPr>
          <p:cNvPr id="153" name="Google Shape;153;p9"/>
          <p:cNvPicPr preferRelativeResize="0"/>
          <p:nvPr/>
        </p:nvPicPr>
        <p:blipFill rotWithShape="1">
          <a:blip r:embed="rId7">
            <a:alphaModFix/>
          </a:blip>
          <a:srcRect/>
          <a:stretch/>
        </p:blipFill>
        <p:spPr>
          <a:xfrm>
            <a:off x="5899243" y="3921731"/>
            <a:ext cx="2851265" cy="1881333"/>
          </a:xfrm>
          <a:prstGeom prst="rect">
            <a:avLst/>
          </a:prstGeom>
          <a:noFill/>
          <a:ln>
            <a:noFill/>
          </a:ln>
          <a:effectLst>
            <a:outerShdw blurRad="292100" dist="139700" dir="2700000" algn="tl" rotWithShape="0">
              <a:srgbClr val="333333">
                <a:alpha val="64705"/>
              </a:srgbClr>
            </a:outerShdw>
          </a:effectLst>
        </p:spPr>
      </p:pic>
      <p:sp>
        <p:nvSpPr>
          <p:cNvPr id="154" name="Google Shape;154;p9"/>
          <p:cNvSpPr txBox="1"/>
          <p:nvPr/>
        </p:nvSpPr>
        <p:spPr>
          <a:xfrm>
            <a:off x="1095632" y="166978"/>
            <a:ext cx="7782470" cy="86669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800"/>
              <a:buFont typeface="Calibri"/>
              <a:buNone/>
            </a:pPr>
            <a:endParaRPr sz="2800" b="0" i="0" u="none" strike="noStrike" cap="none">
              <a:solidFill>
                <a:schemeClr val="accent1"/>
              </a:solidFill>
              <a:latin typeface="Cambria"/>
              <a:ea typeface="Cambria"/>
              <a:cs typeface="Cambria"/>
              <a:sym typeface="Cambria"/>
            </a:endParaRPr>
          </a:p>
        </p:txBody>
      </p:sp>
      <p:pic>
        <p:nvPicPr>
          <p:cNvPr id="155" name="Google Shape;155;p9"/>
          <p:cNvPicPr preferRelativeResize="0"/>
          <p:nvPr/>
        </p:nvPicPr>
        <p:blipFill rotWithShape="1">
          <a:blip r:embed="rId8">
            <a:alphaModFix/>
          </a:blip>
          <a:srcRect/>
          <a:stretch/>
        </p:blipFill>
        <p:spPr>
          <a:xfrm>
            <a:off x="6667376" y="1759892"/>
            <a:ext cx="1992678" cy="2931378"/>
          </a:xfrm>
          <a:prstGeom prst="rect">
            <a:avLst/>
          </a:prstGeom>
          <a:noFill/>
          <a:ln>
            <a:noFill/>
          </a:ln>
          <a:effectLst>
            <a:outerShdw blurRad="292100" dist="139700" dir="2700000" algn="tl" rotWithShape="0">
              <a:srgbClr val="333333">
                <a:alpha val="64705"/>
              </a:srgbClr>
            </a:outerShdw>
          </a:effectLst>
        </p:spPr>
      </p:pic>
      <p:pic>
        <p:nvPicPr>
          <p:cNvPr id="156" name="Google Shape;156;p9"/>
          <p:cNvPicPr preferRelativeResize="0"/>
          <p:nvPr/>
        </p:nvPicPr>
        <p:blipFill rotWithShape="1">
          <a:blip r:embed="rId9">
            <a:alphaModFix/>
          </a:blip>
          <a:srcRect/>
          <a:stretch/>
        </p:blipFill>
        <p:spPr>
          <a:xfrm>
            <a:off x="5444585" y="2011346"/>
            <a:ext cx="1862054" cy="3046376"/>
          </a:xfrm>
          <a:prstGeom prst="rect">
            <a:avLst/>
          </a:prstGeom>
          <a:noFill/>
          <a:ln>
            <a:noFill/>
          </a:ln>
        </p:spPr>
      </p:pic>
      <p:pic>
        <p:nvPicPr>
          <p:cNvPr id="157" name="Google Shape;157;p9"/>
          <p:cNvPicPr preferRelativeResize="0"/>
          <p:nvPr/>
        </p:nvPicPr>
        <p:blipFill rotWithShape="1">
          <a:blip r:embed="rId10">
            <a:alphaModFix/>
          </a:blip>
          <a:srcRect/>
          <a:stretch/>
        </p:blipFill>
        <p:spPr>
          <a:xfrm>
            <a:off x="6759678" y="3403589"/>
            <a:ext cx="1755671" cy="2575361"/>
          </a:xfrm>
          <a:prstGeom prst="rect">
            <a:avLst/>
          </a:prstGeom>
          <a:noFill/>
          <a:ln>
            <a:noFill/>
          </a:ln>
          <a:effectLst>
            <a:outerShdw blurRad="292100" dist="139700" dir="2700000" algn="tl" rotWithShape="0">
              <a:srgbClr val="333333">
                <a:alpha val="64705"/>
              </a:srgbClr>
            </a:outerShdw>
          </a:effectLst>
        </p:spPr>
      </p:pic>
      <p:pic>
        <p:nvPicPr>
          <p:cNvPr id="158" name="Google Shape;158;p9"/>
          <p:cNvPicPr preferRelativeResize="0"/>
          <p:nvPr/>
        </p:nvPicPr>
        <p:blipFill rotWithShape="1">
          <a:blip r:embed="rId11">
            <a:alphaModFix/>
          </a:blip>
          <a:srcRect l="1280" t="17001" r="-1279" b="27252"/>
          <a:stretch/>
        </p:blipFill>
        <p:spPr>
          <a:xfrm>
            <a:off x="4629340" y="1888438"/>
            <a:ext cx="3092655" cy="2325753"/>
          </a:xfrm>
          <a:prstGeom prst="rect">
            <a:avLst/>
          </a:prstGeom>
          <a:noFill/>
          <a:ln>
            <a:noFill/>
          </a:ln>
          <a:effectLst>
            <a:outerShdw blurRad="292100" dist="139700" dir="2700000" algn="tl" rotWithShape="0">
              <a:srgbClr val="333333">
                <a:alpha val="64705"/>
              </a:srgbClr>
            </a:outerShdw>
          </a:effectLst>
        </p:spPr>
      </p:pic>
      <p:pic>
        <p:nvPicPr>
          <p:cNvPr id="159" name="Google Shape;159;p9"/>
          <p:cNvPicPr preferRelativeResize="0"/>
          <p:nvPr/>
        </p:nvPicPr>
        <p:blipFill rotWithShape="1">
          <a:blip r:embed="rId12">
            <a:alphaModFix/>
          </a:blip>
          <a:srcRect/>
          <a:stretch/>
        </p:blipFill>
        <p:spPr>
          <a:xfrm>
            <a:off x="5724177" y="3078200"/>
            <a:ext cx="3071842" cy="1955324"/>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2000"/>
                                        <p:tgtEl>
                                          <p:spTgt spid="153"/>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155"/>
                                        </p:tgtEl>
                                        <p:attrNameLst>
                                          <p:attrName>style.visibility</p:attrName>
                                        </p:attrNameLst>
                                      </p:cBhvr>
                                      <p:to>
                                        <p:strVal val="visible"/>
                                      </p:to>
                                    </p:set>
                                    <p:animEffect transition="in" filter="fade">
                                      <p:cBhvr>
                                        <p:cTn id="11" dur="2000"/>
                                        <p:tgtEl>
                                          <p:spTgt spid="15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fade">
                                      <p:cBhvr>
                                        <p:cTn id="15" dur="2000"/>
                                        <p:tgtEl>
                                          <p:spTgt spid="156"/>
                                        </p:tgtEl>
                                      </p:cBhvr>
                                    </p:animEffect>
                                  </p:childTnLst>
                                </p:cTn>
                              </p:par>
                            </p:childTnLst>
                          </p:cTn>
                        </p:par>
                        <p:par>
                          <p:cTn id="16" fill="hold">
                            <p:stCondLst>
                              <p:cond delay="6000"/>
                            </p:stCondLst>
                            <p:childTnLst>
                              <p:par>
                                <p:cTn id="17" presetID="10" presetClass="entr" presetSubtype="0" fill="hold" nodeType="afterEffect">
                                  <p:stCondLst>
                                    <p:cond delay="1500"/>
                                  </p:stCondLst>
                                  <p:childTnLst>
                                    <p:set>
                                      <p:cBhvr>
                                        <p:cTn id="18" dur="1" fill="hold">
                                          <p:stCondLst>
                                            <p:cond delay="0"/>
                                          </p:stCondLst>
                                        </p:cTn>
                                        <p:tgtEl>
                                          <p:spTgt spid="157"/>
                                        </p:tgtEl>
                                        <p:attrNameLst>
                                          <p:attrName>style.visibility</p:attrName>
                                        </p:attrNameLst>
                                      </p:cBhvr>
                                      <p:to>
                                        <p:strVal val="visible"/>
                                      </p:to>
                                    </p:set>
                                    <p:animEffect transition="in" filter="fade">
                                      <p:cBhvr>
                                        <p:cTn id="19" dur="2000"/>
                                        <p:tgtEl>
                                          <p:spTgt spid="157"/>
                                        </p:tgtEl>
                                      </p:cBhvr>
                                    </p:animEffect>
                                  </p:childTnLst>
                                </p:cTn>
                              </p:par>
                            </p:childTnLst>
                          </p:cTn>
                        </p:par>
                        <p:par>
                          <p:cTn id="20" fill="hold">
                            <p:stCondLst>
                              <p:cond delay="8000"/>
                            </p:stCondLst>
                            <p:childTnLst>
                              <p:par>
                                <p:cTn id="21" presetID="10" presetClass="entr" presetSubtype="0" fill="hold" nodeType="afterEffect">
                                  <p:stCondLst>
                                    <p:cond delay="150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2000"/>
                                        <p:tgtEl>
                                          <p:spTgt spid="158"/>
                                        </p:tgtEl>
                                      </p:cBhvr>
                                    </p:animEffect>
                                  </p:childTnLst>
                                </p:cTn>
                              </p:par>
                            </p:childTnLst>
                          </p:cTn>
                        </p:par>
                        <p:par>
                          <p:cTn id="24" fill="hold">
                            <p:stCondLst>
                              <p:cond delay="10000"/>
                            </p:stCondLst>
                            <p:childTnLst>
                              <p:par>
                                <p:cTn id="25" presetID="10" presetClass="entr" presetSubtype="0" fill="hold" nodeType="afterEffect">
                                  <p:stCondLst>
                                    <p:cond delay="1500"/>
                                  </p:stCondLst>
                                  <p:childTnLst>
                                    <p:set>
                                      <p:cBhvr>
                                        <p:cTn id="26" dur="1" fill="hold">
                                          <p:stCondLst>
                                            <p:cond delay="0"/>
                                          </p:stCondLst>
                                        </p:cTn>
                                        <p:tgtEl>
                                          <p:spTgt spid="159"/>
                                        </p:tgtEl>
                                        <p:attrNameLst>
                                          <p:attrName>style.visibility</p:attrName>
                                        </p:attrNameLst>
                                      </p:cBhvr>
                                      <p:to>
                                        <p:strVal val="visible"/>
                                      </p:to>
                                    </p:set>
                                    <p:animEffect transition="in" filter="fade">
                                      <p:cBhvr>
                                        <p:cTn id="27"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Design">
  <a:themeElements>
    <a:clrScheme name="BEACON new">
      <a:dk1>
        <a:srgbClr val="000000"/>
      </a:dk1>
      <a:lt1>
        <a:srgbClr val="FFFFFF"/>
      </a:lt1>
      <a:dk2>
        <a:srgbClr val="44546A"/>
      </a:dk2>
      <a:lt2>
        <a:srgbClr val="E7E6E6"/>
      </a:lt2>
      <a:accent1>
        <a:srgbClr val="026093"/>
      </a:accent1>
      <a:accent2>
        <a:srgbClr val="07ACC6"/>
      </a:accent2>
      <a:accent3>
        <a:srgbClr val="34C374"/>
      </a:accent3>
      <a:accent4>
        <a:srgbClr val="FFA300"/>
      </a:accent4>
      <a:accent5>
        <a:srgbClr val="A93B97"/>
      </a:accent5>
      <a:accent6>
        <a:srgbClr val="611B65"/>
      </a:accent6>
      <a:hlink>
        <a:srgbClr val="026093"/>
      </a:hlink>
      <a:folHlink>
        <a:srgbClr val="A93B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411</Words>
  <Application>Microsoft Office PowerPoint</Application>
  <PresentationFormat>Diaprojekcija na zaslonu (4:3)</PresentationFormat>
  <Paragraphs>68</Paragraphs>
  <Slides>11</Slides>
  <Notes>11</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11</vt:i4>
      </vt:variant>
    </vt:vector>
  </HeadingPairs>
  <TitlesOfParts>
    <vt:vector size="16" baseType="lpstr">
      <vt:lpstr>Arial</vt:lpstr>
      <vt:lpstr>Cambria</vt:lpstr>
      <vt:lpstr>Calibri</vt:lpstr>
      <vt:lpstr>Arial Narrow</vt:lpstr>
      <vt:lpstr>Office-Design</vt:lpstr>
      <vt:lpstr>THREE4CLIMATE WORKING-LEVEL KICK-OFF</vt:lpstr>
      <vt:lpstr>III. GIMNAZIJA MARIBOR  (Maribor, Slovenia)</vt:lpstr>
      <vt:lpstr>III. GIMNAZIJA MARIBOR  (Maribor, Slovenia)</vt:lpstr>
      <vt:lpstr>III. GIMNAZIJA MARIBOR  (Maribor, Slovenia)</vt:lpstr>
      <vt:lpstr>III. GIMNAZIJA MARIBOR  (Maribor, Slovenia)</vt:lpstr>
      <vt:lpstr>III. GIMNAZIJA MARIBOR  (Maribor, Slovenia)</vt:lpstr>
      <vt:lpstr>III. GIMNAZIJA MARIBOR  (Maribor, Slovenia)</vt:lpstr>
      <vt:lpstr>III. GIMNAZIJA MARIBOR  (Maribor, Slovenia)</vt:lpstr>
      <vt:lpstr>III. GIMNAZIJA MARIBOR  (Maribor, Slovenia) </vt:lpstr>
      <vt:lpstr>III. GIMNAZIJA MARIBOR  (Maribor, Slovenia) http://www.tretja.si</vt:lpstr>
      <vt:lpstr>Diapozitiv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THREE4CLIMATE WORKING-LEVEL KICK-OFF</dc:title>
  <dc:creator>Linda Beyschlag</dc:creator>
  <cp:lastModifiedBy>win</cp:lastModifiedBy>
  <cp:revision>2</cp:revision>
  <dcterms:created xsi:type="dcterms:W3CDTF">2020-05-26T14:09:50Z</dcterms:created>
  <dcterms:modified xsi:type="dcterms:W3CDTF">2021-02-04T19:40:47Z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0x0101005A2059B178A14B4FAD85D74C17B7C334</vt:lpwstr>
  </property>
  <property fmtid="{D5CDD505-2E9C-101B-9397-08002B2CF9AE}" pid="3" name="AuthorIds_UIVersion_1">
    <vt:lpwstr>218,498</vt:lpwstr>
  </property>
  <property fmtid="{D5CDD505-2E9C-101B-9397-08002B2CF9AE}" pid="4" name="Order">
    <vt:r8>692500</vt:r8>
  </property>
</Properties>
</file>